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 id="2147483660" r:id="rId2"/>
  </p:sldMasterIdLst>
  <p:notesMasterIdLst>
    <p:notesMasterId r:id="rId25"/>
  </p:notesMasterIdLst>
  <p:sldIdLst>
    <p:sldId id="329" r:id="rId3"/>
    <p:sldId id="330" r:id="rId4"/>
    <p:sldId id="332" r:id="rId5"/>
    <p:sldId id="346" r:id="rId6"/>
    <p:sldId id="361" r:id="rId7"/>
    <p:sldId id="362" r:id="rId8"/>
    <p:sldId id="347" r:id="rId9"/>
    <p:sldId id="350" r:id="rId10"/>
    <p:sldId id="363" r:id="rId11"/>
    <p:sldId id="364" r:id="rId12"/>
    <p:sldId id="351" r:id="rId13"/>
    <p:sldId id="365" r:id="rId14"/>
    <p:sldId id="366" r:id="rId15"/>
    <p:sldId id="367" r:id="rId16"/>
    <p:sldId id="345" r:id="rId17"/>
    <p:sldId id="357" r:id="rId18"/>
    <p:sldId id="358" r:id="rId19"/>
    <p:sldId id="359" r:id="rId20"/>
    <p:sldId id="360" r:id="rId21"/>
    <p:sldId id="368" r:id="rId22"/>
    <p:sldId id="369" r:id="rId23"/>
    <p:sldId id="333" r:id="rId24"/>
  </p:sldIdLst>
  <p:sldSz cx="9144000" cy="5143500" type="screen16x9"/>
  <p:notesSz cx="6954838"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5"/>
    <a:srgbClr val="006EB7"/>
    <a:srgbClr val="F36D21"/>
    <a:srgbClr val="C9531B"/>
    <a:srgbClr val="006BB0"/>
    <a:srgbClr val="0077C1"/>
    <a:srgbClr val="0076C0"/>
    <a:srgbClr val="0077BE"/>
    <a:srgbClr val="0076BE"/>
    <a:srgbClr val="F79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CE1702-CA16-4A64-8339-C3DFE32140CB}">
  <a:tblStyle styleId="{C7CE1702-CA16-4A64-8339-C3DFE32140CB}"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4453" autoAdjust="0"/>
  </p:normalViewPr>
  <p:slideViewPr>
    <p:cSldViewPr snapToGrid="0">
      <p:cViewPr>
        <p:scale>
          <a:sx n="75" d="100"/>
          <a:sy n="75" d="100"/>
        </p:scale>
        <p:origin x="54" y="80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76238"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95484" y="4421823"/>
            <a:ext cx="5563870" cy="4189095"/>
          </a:xfrm>
          <a:prstGeom prst="rect">
            <a:avLst/>
          </a:prstGeom>
          <a:noFill/>
          <a:ln>
            <a:noFill/>
          </a:ln>
        </p:spPr>
        <p:txBody>
          <a:bodyPr wrap="square" lIns="92915" tIns="92915" rIns="92915" bIns="92915" anchor="t" anchorCtr="0"/>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a:endParaRPr/>
          </a:p>
        </p:txBody>
      </p:sp>
    </p:spTree>
    <p:extLst>
      <p:ext uri="{BB962C8B-B14F-4D97-AF65-F5344CB8AC3E}">
        <p14:creationId xmlns:p14="http://schemas.microsoft.com/office/powerpoint/2010/main" val="1305900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0778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268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pPr>
              <a:buNone/>
            </a:pPr>
            <a:r>
              <a:rPr lang="vi-VN" dirty="0" smtClean="0"/>
              <a:t>Trên</a:t>
            </a:r>
            <a:r>
              <a:rPr lang="vi-VN" baseline="0" dirty="0" smtClean="0"/>
              <a:t> màn chiếu, ấn vào chữ Học liệu điện tử, sách giáo viên tương tác trên học liệu điện tử sẽ được mở ra.</a:t>
            </a:r>
            <a:endParaRPr lang="vi-VN" dirty="0"/>
          </a:p>
        </p:txBody>
      </p:sp>
    </p:spTree>
    <p:extLst>
      <p:ext uri="{BB962C8B-B14F-4D97-AF65-F5344CB8AC3E}">
        <p14:creationId xmlns:p14="http://schemas.microsoft.com/office/powerpoint/2010/main" val="36370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81"/>
        <p:cNvGrpSpPr/>
        <p:nvPr/>
      </p:nvGrpSpPr>
      <p:grpSpPr>
        <a:xfrm>
          <a:off x="0" y="0"/>
          <a:ext cx="0" cy="0"/>
          <a:chOff x="0" y="0"/>
          <a:chExt cx="0" cy="0"/>
        </a:xfrm>
      </p:grpSpPr>
      <p:grpSp>
        <p:nvGrpSpPr>
          <p:cNvPr id="82" name="Shape 82"/>
          <p:cNvGrpSpPr/>
          <p:nvPr userDrawn="1"/>
        </p:nvGrpSpPr>
        <p:grpSpPr>
          <a:xfrm>
            <a:off x="-4" y="41"/>
            <a:ext cx="7774426" cy="888960"/>
            <a:chOff x="-4" y="40"/>
            <a:chExt cx="7072429" cy="1327315"/>
          </a:xfrm>
        </p:grpSpPr>
        <p:sp>
          <p:nvSpPr>
            <p:cNvPr id="83" name="Shape 83"/>
            <p:cNvSpPr/>
            <p:nvPr/>
          </p:nvSpPr>
          <p:spPr>
            <a:xfrm>
              <a:off x="6292649" y="126425"/>
              <a:ext cx="779700" cy="259800"/>
            </a:xfrm>
            <a:prstGeom prst="triangle">
              <a:avLst>
                <a:gd name="adj" fmla="val 32425"/>
              </a:avLst>
            </a:prstGeom>
            <a:solidFill>
              <a:srgbClr val="263248"/>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grpSp>
          <p:nvGrpSpPr>
            <p:cNvPr id="84" name="Shape 84"/>
            <p:cNvGrpSpPr/>
            <p:nvPr/>
          </p:nvGrpSpPr>
          <p:grpSpPr>
            <a:xfrm rot="10800000" flipH="1">
              <a:off x="4" y="40"/>
              <a:ext cx="6756167" cy="1327315"/>
              <a:chOff x="-2168137" y="330075"/>
              <a:chExt cx="8650662" cy="1699506"/>
            </a:xfrm>
          </p:grpSpPr>
          <p:sp>
            <p:nvSpPr>
              <p:cNvPr id="85" name="Shape 85"/>
              <p:cNvSpPr/>
              <p:nvPr/>
            </p:nvSpPr>
            <p:spPr>
              <a:xfrm>
                <a:off x="-2168137" y="330081"/>
                <a:ext cx="6958199" cy="1699500"/>
              </a:xfrm>
              <a:prstGeom prst="rect">
                <a:avLst/>
              </a:prstGeom>
              <a:solidFill>
                <a:srgbClr val="C7D3E6"/>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86" name="Shape 86"/>
              <p:cNvSpPr/>
              <p:nvPr/>
            </p:nvSpPr>
            <p:spPr>
              <a:xfrm>
                <a:off x="4783025" y="330075"/>
                <a:ext cx="1699500" cy="1699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87" name="Shape 87"/>
            <p:cNvGrpSpPr/>
            <p:nvPr/>
          </p:nvGrpSpPr>
          <p:grpSpPr>
            <a:xfrm rot="10800000" flipH="1">
              <a:off x="-4" y="381007"/>
              <a:ext cx="7072429" cy="771744"/>
              <a:chOff x="-9092084" y="330075"/>
              <a:chExt cx="15574608" cy="1699501"/>
            </a:xfrm>
          </p:grpSpPr>
          <p:sp>
            <p:nvSpPr>
              <p:cNvPr id="88" name="Shape 88"/>
              <p:cNvSpPr/>
              <p:nvPr/>
            </p:nvSpPr>
            <p:spPr>
              <a:xfrm>
                <a:off x="-9092084" y="330076"/>
                <a:ext cx="13882201" cy="1699500"/>
              </a:xfrm>
              <a:prstGeom prst="rect">
                <a:avLst/>
              </a:prstGeom>
              <a:solidFill>
                <a:srgbClr val="3F5378"/>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89" name="Shape 89"/>
              <p:cNvSpPr/>
              <p:nvPr/>
            </p:nvSpPr>
            <p:spPr>
              <a:xfrm>
                <a:off x="4783024" y="330075"/>
                <a:ext cx="1699500" cy="1699501"/>
              </a:xfrm>
              <a:prstGeom prst="rtTriangle">
                <a:avLst/>
              </a:prstGeom>
              <a:solidFill>
                <a:srgbClr val="3F5378"/>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grpSp>
      </p:grpSp>
      <p:sp>
        <p:nvSpPr>
          <p:cNvPr id="98" name="Shape 98"/>
          <p:cNvSpPr txBox="1">
            <a:spLocks noGrp="1"/>
          </p:cNvSpPr>
          <p:nvPr>
            <p:ph type="title"/>
          </p:nvPr>
        </p:nvSpPr>
        <p:spPr>
          <a:xfrm>
            <a:off x="814275" y="392575"/>
            <a:ext cx="5258400" cy="7662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9" name="Shape 99"/>
          <p:cNvSpPr txBox="1">
            <a:spLocks noGrp="1"/>
          </p:cNvSpPr>
          <p:nvPr>
            <p:ph type="body" idx="1"/>
          </p:nvPr>
        </p:nvSpPr>
        <p:spPr>
          <a:xfrm>
            <a:off x="814275" y="1537988"/>
            <a:ext cx="3378300" cy="2724300"/>
          </a:xfrm>
          <a:prstGeom prst="rect">
            <a:avLst/>
          </a:prstGeom>
        </p:spPr>
        <p:txBody>
          <a:bodyPr wrap="square"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100" name="Shape 100"/>
          <p:cNvSpPr txBox="1">
            <a:spLocks noGrp="1"/>
          </p:cNvSpPr>
          <p:nvPr>
            <p:ph type="body" idx="2"/>
          </p:nvPr>
        </p:nvSpPr>
        <p:spPr>
          <a:xfrm>
            <a:off x="4396123" y="1537988"/>
            <a:ext cx="3378300" cy="2724300"/>
          </a:xfrm>
          <a:prstGeom prst="rect">
            <a:avLst/>
          </a:prstGeom>
        </p:spPr>
        <p:txBody>
          <a:bodyPr wrap="square"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8E1A30-7789-481B-81CB-96175E80ED1C}"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178170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8E1A30-7789-481B-81CB-96175E80ED1C}"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339188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8E1A30-7789-481B-81CB-96175E80ED1C}"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2090945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E1A30-7789-481B-81CB-96175E80ED1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172489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E1A30-7789-481B-81CB-96175E80ED1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166315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4275" y="392575"/>
            <a:ext cx="5258400" cy="7662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1089989985"/>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84466"/>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395536" y="1131590"/>
            <a:ext cx="8496944"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405880" y="1808261"/>
            <a:ext cx="8496944" cy="2995737"/>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2132853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8E1A30-7789-481B-81CB-96175E80ED1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2337391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E1A30-7789-481B-81CB-96175E80ED1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159098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8E1A30-7789-481B-81CB-96175E80ED1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368276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8E1A30-7789-481B-81CB-96175E80ED1C}"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274271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8E1A30-7789-481B-81CB-96175E80ED1C}" type="datetimeFigureOut">
              <a:rPr lang="en-US" smtClean="0"/>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179679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8E1A30-7789-481B-81CB-96175E80ED1C}"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A75A98-5EEE-43E5-8EF6-AC7166531214}" type="slidenum">
              <a:rPr lang="en-US" smtClean="0"/>
              <a:t>‹#›</a:t>
            </a:fld>
            <a:endParaRPr lang="en-US"/>
          </a:p>
        </p:txBody>
      </p:sp>
    </p:spTree>
    <p:extLst>
      <p:ext uri="{BB962C8B-B14F-4D97-AF65-F5344CB8AC3E}">
        <p14:creationId xmlns:p14="http://schemas.microsoft.com/office/powerpoint/2010/main" val="5209395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www.free-powerpoint-templates-design.com/free-powerpoint-templates-design" TargetMode="Externa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7" name="Shape 7"/>
          <p:cNvSpPr txBox="1">
            <a:spLocks noGrp="1"/>
          </p:cNvSpPr>
          <p:nvPr>
            <p:ph type="body" idx="1"/>
          </p:nvPr>
        </p:nvSpPr>
        <p:spPr>
          <a:xfrm>
            <a:off x="814275" y="1327350"/>
            <a:ext cx="6132600" cy="3145500"/>
          </a:xfrm>
          <a:prstGeom prst="rect">
            <a:avLst/>
          </a:prstGeom>
          <a:noFill/>
          <a:ln>
            <a:noFill/>
          </a:ln>
        </p:spPr>
        <p:txBody>
          <a:bodyPr wrap="square" lIns="91425" tIns="91425" rIns="91425" bIns="91425" anchor="ctr" anchorCtr="0"/>
          <a:lstStyle>
            <a:lvl1pPr lvl="0">
              <a:spcBef>
                <a:spcPts val="60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lvl="1">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lvl="2">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lvl="3">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lvl="4">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lvl="5">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lvl="6">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lvl="7">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lvl="8">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Shape 8"/>
          <p:cNvSpPr txBox="1">
            <a:spLocks noGrp="1"/>
          </p:cNvSpPr>
          <p:nvPr>
            <p:ph type="sldNum" idx="12"/>
          </p:nvPr>
        </p:nvSpPr>
        <p:spPr>
          <a:xfrm>
            <a:off x="7618000" y="4636500"/>
            <a:ext cx="1487400" cy="315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200" b="1">
                <a:solidFill>
                  <a:srgbClr val="FFFFFF"/>
                </a:solidFill>
                <a:latin typeface="Roboto Condensed"/>
                <a:ea typeface="Roboto Condensed"/>
                <a:cs typeface="Roboto Condensed"/>
                <a:sym typeface="Roboto Condensed"/>
              </a:rPr>
              <a:t>‹#›</a:t>
            </a:fld>
            <a:endParaRPr lang="en" sz="1200" b="1">
              <a:solidFill>
                <a:srgbClr val="FFFFFF"/>
              </a:solidFill>
              <a:latin typeface="Roboto Condensed"/>
              <a:ea typeface="Roboto Condensed"/>
              <a:cs typeface="Roboto Condensed"/>
              <a:sym typeface="Roboto Condensed"/>
            </a:endParaRPr>
          </a:p>
        </p:txBody>
      </p:sp>
      <p:sp>
        <p:nvSpPr>
          <p:cNvPr id="15" name="TextBox 14">
            <a:hlinkClick r:id="rId5"/>
          </p:cNvPr>
          <p:cNvSpPr txBox="1"/>
          <p:nvPr userDrawn="1"/>
        </p:nvSpPr>
        <p:spPr>
          <a:xfrm>
            <a:off x="6696732" y="4857257"/>
            <a:ext cx="3669632" cy="338554"/>
          </a:xfrm>
          <a:prstGeom prst="rect">
            <a:avLst/>
          </a:prstGeom>
          <a:noFill/>
        </p:spPr>
        <p:txBody>
          <a:bodyPr wrap="square" rtlCol="0">
            <a:spAutoFit/>
          </a:bodyPr>
          <a:lstStyle/>
          <a:p>
            <a:pPr algn="ctr"/>
            <a:r>
              <a:rPr lang="en-US" altLang="ko-KR" sz="800" smtClean="0">
                <a:solidFill>
                  <a:schemeClr val="bg1"/>
                </a:solidFill>
                <a:latin typeface="Arial" pitchFamily="34" charset="0"/>
                <a:cs typeface="Arial" pitchFamily="34" charset="0"/>
              </a:rPr>
              <a:t>© Copyright by HEID                                                                                                                                      website: sgk.sachmem.vn</a:t>
            </a:r>
            <a:endParaRPr lang="ko-KR" altLang="en-US" sz="800">
              <a:solidFill>
                <a:schemeClr val="bg1"/>
              </a:solidFill>
              <a:latin typeface="Arial" pitchFamily="34" charset="0"/>
              <a:cs typeface="Arial" pitchFamily="34" charset="0"/>
            </a:endParaRP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38045" y="99169"/>
            <a:ext cx="493337" cy="464318"/>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8" r:id="rId2"/>
    <p:sldLayoutId id="2147483659" r:id="rId3"/>
  </p:sldLayoutIdLst>
  <p:transition>
    <p:fade thruBlk="1"/>
  </p:transition>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C8E1A30-7789-481B-81CB-96175E80ED1C}" type="datetimeFigureOut">
              <a:rPr lang="en-US" smtClean="0"/>
              <a:t>1/13/2020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0A75A98-5EEE-43E5-8EF6-AC7166531214}" type="slidenum">
              <a:rPr lang="en-US" smtClean="0"/>
              <a:t>‹#›</a:t>
            </a:fld>
            <a:endParaRPr lang="en-US"/>
          </a:p>
        </p:txBody>
      </p:sp>
      <p:grpSp>
        <p:nvGrpSpPr>
          <p:cNvPr id="7" name="Shape 82"/>
          <p:cNvGrpSpPr/>
          <p:nvPr userDrawn="1"/>
        </p:nvGrpSpPr>
        <p:grpSpPr>
          <a:xfrm>
            <a:off x="-4" y="41"/>
            <a:ext cx="7774426" cy="888960"/>
            <a:chOff x="-4" y="40"/>
            <a:chExt cx="7072429" cy="1327315"/>
          </a:xfrm>
        </p:grpSpPr>
        <p:sp>
          <p:nvSpPr>
            <p:cNvPr id="8" name="Shape 83"/>
            <p:cNvSpPr/>
            <p:nvPr/>
          </p:nvSpPr>
          <p:spPr>
            <a:xfrm>
              <a:off x="6292649" y="126425"/>
              <a:ext cx="779700" cy="259800"/>
            </a:xfrm>
            <a:prstGeom prst="triangle">
              <a:avLst>
                <a:gd name="adj" fmla="val 32425"/>
              </a:avLst>
            </a:prstGeom>
            <a:solidFill>
              <a:srgbClr val="263248"/>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grpSp>
          <p:nvGrpSpPr>
            <p:cNvPr id="9" name="Shape 84"/>
            <p:cNvGrpSpPr/>
            <p:nvPr/>
          </p:nvGrpSpPr>
          <p:grpSpPr>
            <a:xfrm rot="10800000" flipH="1">
              <a:off x="4" y="40"/>
              <a:ext cx="6756167" cy="1327315"/>
              <a:chOff x="-2168137" y="330075"/>
              <a:chExt cx="8650662" cy="1699506"/>
            </a:xfrm>
          </p:grpSpPr>
          <p:sp>
            <p:nvSpPr>
              <p:cNvPr id="13" name="Shape 85"/>
              <p:cNvSpPr/>
              <p:nvPr/>
            </p:nvSpPr>
            <p:spPr>
              <a:xfrm>
                <a:off x="-2168137" y="330081"/>
                <a:ext cx="6958199" cy="1699500"/>
              </a:xfrm>
              <a:prstGeom prst="rect">
                <a:avLst/>
              </a:prstGeom>
              <a:solidFill>
                <a:srgbClr val="C7D3E6"/>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4" name="Shape 86"/>
              <p:cNvSpPr/>
              <p:nvPr/>
            </p:nvSpPr>
            <p:spPr>
              <a:xfrm>
                <a:off x="4783025" y="330075"/>
                <a:ext cx="1699500" cy="1699500"/>
              </a:xfrm>
              <a:prstGeom prst="rtTriangle">
                <a:avLst/>
              </a:prstGeom>
              <a:solidFill>
                <a:srgbClr val="C7D3E6"/>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10" name="Shape 87"/>
            <p:cNvGrpSpPr/>
            <p:nvPr/>
          </p:nvGrpSpPr>
          <p:grpSpPr>
            <a:xfrm rot="10800000" flipH="1">
              <a:off x="-4" y="381007"/>
              <a:ext cx="7072429" cy="771744"/>
              <a:chOff x="-9092084" y="330075"/>
              <a:chExt cx="15574608" cy="1699501"/>
            </a:xfrm>
          </p:grpSpPr>
          <p:sp>
            <p:nvSpPr>
              <p:cNvPr id="11" name="Shape 88"/>
              <p:cNvSpPr/>
              <p:nvPr/>
            </p:nvSpPr>
            <p:spPr>
              <a:xfrm>
                <a:off x="-9092084" y="330076"/>
                <a:ext cx="13882201" cy="1699500"/>
              </a:xfrm>
              <a:prstGeom prst="rect">
                <a:avLst/>
              </a:prstGeom>
              <a:solidFill>
                <a:srgbClr val="3F5378"/>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2" name="Shape 89"/>
              <p:cNvSpPr/>
              <p:nvPr/>
            </p:nvSpPr>
            <p:spPr>
              <a:xfrm>
                <a:off x="4783024" y="330075"/>
                <a:ext cx="1699500" cy="1699501"/>
              </a:xfrm>
              <a:prstGeom prst="rtTriangle">
                <a:avLst/>
              </a:prstGeom>
              <a:solidFill>
                <a:srgbClr val="3F5378"/>
              </a:solidFill>
              <a:ln>
                <a:noFill/>
              </a:ln>
            </p:spPr>
            <p:txBody>
              <a:bodyPr wrap="square" lIns="91425" tIns="91425" rIns="91425" bIns="91425" anchor="ctr" anchorCtr="0">
                <a:noAutofit/>
              </a:bodyPr>
              <a:lstStyle/>
              <a:p>
                <a:pPr lvl="0" rtl="0">
                  <a:spcBef>
                    <a:spcPts val="0"/>
                  </a:spcBef>
                  <a:buNone/>
                </a:pPr>
                <a:endParaRPr>
                  <a:latin typeface="Arvo"/>
                  <a:ea typeface="Arvo"/>
                  <a:cs typeface="Arvo"/>
                  <a:sym typeface="Arvo"/>
                </a:endParaRPr>
              </a:p>
            </p:txBody>
          </p:sp>
        </p:grpSp>
      </p:grpSp>
    </p:spTree>
    <p:extLst>
      <p:ext uri="{BB962C8B-B14F-4D97-AF65-F5344CB8AC3E}">
        <p14:creationId xmlns:p14="http://schemas.microsoft.com/office/powerpoint/2010/main" val="3192792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powerpoint-templates-design.com/free-powerpoint-templates-design"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sachmem.vn/trial/books/217/units/Ch&#7911;%20&#273;&#7873;%206%20GIA%20&#272;&#204;NH%20Y&#202;U%20TH&#431;&#416;NG?type=teache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hyperlink" Target="http://www.free-powerpoint-templates-design.com/free-powerpoint-templates-design" TargetMode="Externa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free-powerpoint-templates-design.com/free-powerpoint-templates-design" TargetMode="External"/><Relationship Id="rId5" Type="http://schemas.openxmlformats.org/officeDocument/2006/relationships/image" Target="../media/image6.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a:t>
            </a:fld>
            <a:endParaRPr lang="en" sz="1200" b="1">
              <a:solidFill>
                <a:srgbClr val="FFFFFF"/>
              </a:solidFill>
              <a:latin typeface="Roboto Condensed"/>
              <a:ea typeface="Roboto Condensed"/>
              <a:cs typeface="Roboto Condensed"/>
              <a:sym typeface="Roboto Condensed"/>
            </a:endParaRPr>
          </a:p>
        </p:txBody>
      </p:sp>
      <p:sp>
        <p:nvSpPr>
          <p:cNvPr id="6" name="TextBox 5">
            <a:hlinkClick r:id="rId3"/>
          </p:cNvPr>
          <p:cNvSpPr txBox="1"/>
          <p:nvPr/>
        </p:nvSpPr>
        <p:spPr>
          <a:xfrm>
            <a:off x="3766434" y="4939631"/>
            <a:ext cx="1611132" cy="215444"/>
          </a:xfrm>
          <a:prstGeom prst="rect">
            <a:avLst/>
          </a:prstGeom>
          <a:noFill/>
        </p:spPr>
        <p:txBody>
          <a:bodyPr wrap="square" rtlCol="0">
            <a:spAutoFit/>
          </a:bodyPr>
          <a:lstStyle/>
          <a:p>
            <a:pPr algn="ctr"/>
            <a:r>
              <a:rPr lang="en-US" altLang="ko-KR" sz="800" smtClean="0">
                <a:solidFill>
                  <a:schemeClr val="bg1"/>
                </a:solidFill>
                <a:latin typeface="Arial" pitchFamily="34" charset="0"/>
                <a:cs typeface="Arial" pitchFamily="34" charset="0"/>
              </a:rPr>
              <a:t>© Copyright by HEID</a:t>
            </a:r>
            <a:endParaRPr lang="ko-KR" altLang="en-US" sz="800">
              <a:solidFill>
                <a:schemeClr val="bg1"/>
              </a:solidFill>
              <a:latin typeface="Arial" pitchFamily="34" charset="0"/>
              <a:cs typeface="Arial" pitchFamily="34" charset="0"/>
            </a:endParaRPr>
          </a:p>
        </p:txBody>
      </p:sp>
      <p:sp>
        <p:nvSpPr>
          <p:cNvPr id="7" name="TextBox 1"/>
          <p:cNvSpPr txBox="1">
            <a:spLocks noChangeArrowheads="1"/>
          </p:cNvSpPr>
          <p:nvPr/>
        </p:nvSpPr>
        <p:spPr bwMode="auto">
          <a:xfrm>
            <a:off x="0" y="1383581"/>
            <a:ext cx="9144000" cy="1077218"/>
          </a:xfrm>
          <a:prstGeom prst="rect">
            <a:avLst/>
          </a:prstGeom>
          <a:noFill/>
          <a:ln w="9525">
            <a:noFill/>
            <a:miter lim="800000"/>
            <a:headEnd/>
            <a:tailEnd/>
          </a:ln>
        </p:spPr>
        <p:txBody>
          <a:bodyPr wrap="square">
            <a:spAutoFit/>
          </a:bodyPr>
          <a:lstStyle/>
          <a:p>
            <a:pPr algn="ctr"/>
            <a:r>
              <a:rPr lang="en-US" sz="3200" b="1">
                <a:solidFill>
                  <a:srgbClr val="00589A"/>
                </a:solidFill>
                <a:latin typeface="Arial" pitchFamily="34" charset="0"/>
                <a:cs typeface="Arial" pitchFamily="34" charset="0"/>
              </a:rPr>
              <a:t>GIỚI THIỆU SÁCH GIÁO KHOA </a:t>
            </a:r>
            <a:br>
              <a:rPr lang="en-US" sz="3200" b="1">
                <a:solidFill>
                  <a:srgbClr val="00589A"/>
                </a:solidFill>
                <a:latin typeface="Arial" pitchFamily="34" charset="0"/>
                <a:cs typeface="Arial" pitchFamily="34" charset="0"/>
              </a:rPr>
            </a:br>
            <a:r>
              <a:rPr lang="en-US" sz="3200" b="1" smtClean="0">
                <a:solidFill>
                  <a:srgbClr val="00589A"/>
                </a:solidFill>
                <a:latin typeface="Arial" pitchFamily="34" charset="0"/>
                <a:cs typeface="Arial" pitchFamily="34" charset="0"/>
              </a:rPr>
              <a:t>ÂM NHẠC LỚP </a:t>
            </a:r>
            <a:r>
              <a:rPr lang="en-US" sz="3200" b="1">
                <a:solidFill>
                  <a:srgbClr val="00589A"/>
                </a:solidFill>
                <a:latin typeface="Arial" pitchFamily="34" charset="0"/>
                <a:cs typeface="Arial" pitchFamily="34" charset="0"/>
              </a:rPr>
              <a:t>1</a:t>
            </a:r>
            <a:endParaRPr lang="en-US" altLang="ko-KR" sz="3200" b="1" smtClean="0">
              <a:solidFill>
                <a:srgbClr val="00589A"/>
              </a:solidFill>
              <a:latin typeface="Arial" pitchFamily="34" charset="0"/>
              <a:ea typeface="맑은 고딕" pitchFamily="50" charset="-127"/>
              <a:cs typeface="Arial"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19508" y="3481258"/>
            <a:ext cx="704985" cy="6611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751733"/>
            <a:ext cx="9144000" cy="492443"/>
          </a:xfrm>
          <a:prstGeom prst="rect">
            <a:avLst/>
          </a:prstGeom>
          <a:noFill/>
        </p:spPr>
        <p:txBody>
          <a:bodyPr wrap="square">
            <a:spAutoFit/>
          </a:bodyPr>
          <a:lstStyle/>
          <a:p>
            <a:pPr algn="ctr" fontAlgn="auto">
              <a:spcBef>
                <a:spcPts val="0"/>
              </a:spcBef>
              <a:spcAft>
                <a:spcPts val="0"/>
              </a:spcAft>
              <a:defRPr/>
            </a:pPr>
            <a:r>
              <a:rPr kumimoji="0" lang="en-US" altLang="ko-KR" sz="2600" b="1" smtClean="0">
                <a:solidFill>
                  <a:srgbClr val="F7931E"/>
                </a:solidFill>
                <a:latin typeface="Arial" pitchFamily="34" charset="0"/>
                <a:cs typeface="Arial" pitchFamily="34" charset="0"/>
              </a:rPr>
              <a:t>CÙNG HỌC ĐỂ PHÁT TRIỂN NĂNG LỰC    </a:t>
            </a:r>
            <a:endParaRPr kumimoji="0" lang="en-US" altLang="ko-KR" sz="2600" b="1">
              <a:solidFill>
                <a:srgbClr val="F7931E"/>
              </a:solidFill>
              <a:latin typeface="Arial" pitchFamily="34" charset="0"/>
              <a:cs typeface="Arial" pitchFamily="34" charset="0"/>
            </a:endParaRPr>
          </a:p>
        </p:txBody>
      </p:sp>
      <p:grpSp>
        <p:nvGrpSpPr>
          <p:cNvPr id="10" name="Group 9"/>
          <p:cNvGrpSpPr/>
          <p:nvPr/>
        </p:nvGrpSpPr>
        <p:grpSpPr>
          <a:xfrm>
            <a:off x="3958405" y="257547"/>
            <a:ext cx="1227190" cy="586011"/>
            <a:chOff x="3923929" y="91964"/>
            <a:chExt cx="1227190" cy="586011"/>
          </a:xfrm>
        </p:grpSpPr>
        <p:pic>
          <p:nvPicPr>
            <p:cNvPr id="11" name="Picture 2" descr="NHÀ XUẤT BẢN GIÁO DỤC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9" y="101903"/>
              <a:ext cx="507636" cy="5760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ÔNG TY CP ĐẦU TƯ VÀ PHÁT TRIỂN GIÁO DỤC HÀ N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8" y="91964"/>
              <a:ext cx="579121" cy="57912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hlinkClick r:id="rId3"/>
          </p:cNvPr>
          <p:cNvSpPr txBox="1"/>
          <p:nvPr/>
        </p:nvSpPr>
        <p:spPr>
          <a:xfrm>
            <a:off x="7622778" y="4914617"/>
            <a:ext cx="1611132" cy="215444"/>
          </a:xfrm>
          <a:prstGeom prst="rect">
            <a:avLst/>
          </a:prstGeom>
          <a:noFill/>
        </p:spPr>
        <p:txBody>
          <a:bodyPr wrap="square" rtlCol="0">
            <a:spAutoFit/>
          </a:bodyPr>
          <a:lstStyle/>
          <a:p>
            <a:pPr algn="ctr"/>
            <a:r>
              <a:rPr lang="en-US" altLang="ko-KR" sz="800" smtClean="0">
                <a:solidFill>
                  <a:schemeClr val="bg1"/>
                </a:solidFill>
                <a:latin typeface="Arial" pitchFamily="34" charset="0"/>
                <a:cs typeface="Arial" pitchFamily="34" charset="0"/>
              </a:rPr>
              <a:t>Websitte: sgk.sachmem.vn</a:t>
            </a:r>
            <a:endParaRPr lang="ko-KR" altLang="en-US" sz="800">
              <a:solidFill>
                <a:schemeClr val="bg1"/>
              </a:solidFill>
              <a:latin typeface="Arial" pitchFamily="34" charset="0"/>
              <a:cs typeface="Arial" pitchFamily="34" charset="0"/>
            </a:endParaRPr>
          </a:p>
        </p:txBody>
      </p:sp>
      <p:sp>
        <p:nvSpPr>
          <p:cNvPr id="16" name="TextBox 15">
            <a:hlinkClick r:id="rId3"/>
          </p:cNvPr>
          <p:cNvSpPr txBox="1"/>
          <p:nvPr/>
        </p:nvSpPr>
        <p:spPr>
          <a:xfrm>
            <a:off x="6696732" y="4857257"/>
            <a:ext cx="3669632" cy="338554"/>
          </a:xfrm>
          <a:prstGeom prst="rect">
            <a:avLst/>
          </a:prstGeom>
          <a:noFill/>
        </p:spPr>
        <p:txBody>
          <a:bodyPr wrap="square" rtlCol="0">
            <a:spAutoFit/>
          </a:bodyPr>
          <a:lstStyle/>
          <a:p>
            <a:pPr algn="ctr"/>
            <a:r>
              <a:rPr lang="en-US" altLang="ko-KR" sz="800" smtClean="0">
                <a:solidFill>
                  <a:schemeClr val="bg1"/>
                </a:solidFill>
                <a:latin typeface="Arial" pitchFamily="34" charset="0"/>
                <a:cs typeface="Arial" pitchFamily="34" charset="0"/>
              </a:rPr>
              <a:t>© Copyright by HEID                                                                                                                                      website: sgk.sachmem.vn</a:t>
            </a:r>
            <a:endParaRPr lang="ko-KR" altLang="en-US" sz="800">
              <a:solidFill>
                <a:schemeClr val="bg1"/>
              </a:solidFill>
              <a:latin typeface="Arial" pitchFamily="34" charset="0"/>
              <a:cs typeface="Arial"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42397"/>
            <a:ext cx="9144000" cy="1190625"/>
          </a:xfrm>
          <a:prstGeom prst="rect">
            <a:avLst/>
          </a:prstGeom>
        </p:spPr>
      </p:pic>
    </p:spTree>
    <p:extLst>
      <p:ext uri="{BB962C8B-B14F-4D97-AF65-F5344CB8AC3E}">
        <p14:creationId xmlns:p14="http://schemas.microsoft.com/office/powerpoint/2010/main" val="4163611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10</a:t>
            </a:fld>
            <a:endParaRPr lang="en" sz="1200" b="1">
              <a:solidFill>
                <a:srgbClr val="FFFFFF"/>
              </a:solidFill>
              <a:latin typeface="Roboto Condensed"/>
              <a:ea typeface="Roboto Condensed"/>
              <a:cs typeface="Roboto Condensed"/>
              <a:sym typeface="Roboto Condensed"/>
            </a:endParaRPr>
          </a:p>
        </p:txBody>
      </p:sp>
      <p:sp>
        <p:nvSpPr>
          <p:cNvPr id="4" name="Rectangle 3"/>
          <p:cNvSpPr/>
          <p:nvPr/>
        </p:nvSpPr>
        <p:spPr>
          <a:xfrm>
            <a:off x="351458" y="2261842"/>
            <a:ext cx="8411542" cy="1323439"/>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Với những bài tập cho nhạc cụ gõ hay những bài tập đọc mẫu âm trong lĩnh vực nội dung đọc nhạc, giáo viên hoàn toàn có thể bổ sung, mở rộng hoặc  sáng tạo những bài thay thế, miễn là không vượt quá năng lực tiếp thu của học sinh. </a:t>
            </a:r>
            <a:endParaRPr lang="vi-VN" sz="2000" dirty="0"/>
          </a:p>
        </p:txBody>
      </p:sp>
      <p:sp>
        <p:nvSpPr>
          <p:cNvPr id="5" name="Rectangle 4"/>
          <p:cNvSpPr/>
          <p:nvPr/>
        </p:nvSpPr>
        <p:spPr>
          <a:xfrm>
            <a:off x="351458" y="3635001"/>
            <a:ext cx="8388682" cy="1015663"/>
          </a:xfrm>
          <a:prstGeom prst="rect">
            <a:avLst/>
          </a:prstGeom>
        </p:spPr>
        <p:txBody>
          <a:bodyPr wrap="square">
            <a:spAutoFit/>
          </a:bodyPr>
          <a:lstStyle/>
          <a:p>
            <a:pPr marL="342900" indent="-342900" algn="just">
              <a:buFont typeface="Arial" panose="020B0604020202020204" pitchFamily="34" charset="0"/>
              <a:buChar char="•"/>
            </a:pPr>
            <a:r>
              <a:rPr lang="en-US" sz="2000" spc="-30" dirty="0">
                <a:latin typeface="Calibri" panose="020F0502020204030204" pitchFamily="34" charset="0"/>
                <a:ea typeface="Calibri" panose="020F0502020204030204" pitchFamily="34" charset="0"/>
                <a:cs typeface="Calibri" panose="020F0502020204030204" pitchFamily="34" charset="0"/>
              </a:rPr>
              <a:t>Sách được biên soạn giúp giáo viên có thể vận dụng linh hoạt, không gò bó áp đặt, tùy thuộc vào khả năng của giáo viên, điều kiện của trường lớp và </a:t>
            </a:r>
            <a:r>
              <a:rPr lang="en-US" sz="2000" spc="-30" dirty="0" smtClean="0">
                <a:latin typeface="Calibri" panose="020F0502020204030204" pitchFamily="34" charset="0"/>
                <a:ea typeface="Calibri" panose="020F0502020204030204" pitchFamily="34" charset="0"/>
                <a:cs typeface="Calibri" panose="020F0502020204030204" pitchFamily="34" charset="0"/>
              </a:rPr>
              <a:t>vùng </a:t>
            </a:r>
            <a:r>
              <a:rPr lang="en-US" sz="2000" spc="-30" dirty="0">
                <a:latin typeface="Calibri" panose="020F0502020204030204" pitchFamily="34" charset="0"/>
                <a:ea typeface="Calibri" panose="020F0502020204030204" pitchFamily="34" charset="0"/>
                <a:cs typeface="Calibri" panose="020F0502020204030204" pitchFamily="34" charset="0"/>
              </a:rPr>
              <a:t>miền.</a:t>
            </a:r>
            <a:endParaRPr lang="vi-VN" sz="2000" spc="-30" dirty="0"/>
          </a:p>
        </p:txBody>
      </p:sp>
      <p:sp>
        <p:nvSpPr>
          <p:cNvPr id="6" name="Title 1"/>
          <p:cNvSpPr txBox="1">
            <a:spLocks/>
          </p:cNvSpPr>
          <p:nvPr/>
        </p:nvSpPr>
        <p:spPr>
          <a:xfrm>
            <a:off x="351458" y="219015"/>
            <a:ext cx="790862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0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SÁCH CÓ ĐỘ MỞ THÍCH HỢP, </a:t>
            </a:r>
            <a:r>
              <a:rPr lang="en-US" sz="20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THUẬN TIỆN CHO VIỆC BỔ SUNG</a:t>
            </a:r>
          </a:p>
          <a:p>
            <a:pPr algn="ctr"/>
            <a:r>
              <a:rPr lang="en-US" sz="20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KIẾN THỨC VÙNG </a:t>
            </a:r>
            <a:r>
              <a:rPr lang="en-US" sz="20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MIỀN.</a:t>
            </a:r>
            <a:endParaRPr lang="vi-VN" sz="20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7" name="Rectangle 6"/>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1458" y="1069393"/>
            <a:ext cx="8457262" cy="1133387"/>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smtClean="0">
                <a:latin typeface="Calibri" panose="020F0502020204030204" pitchFamily="34" charset="0"/>
                <a:ea typeface="Calibri" panose="020F0502020204030204" pitchFamily="34" charset="0"/>
                <a:cs typeface="Calibri" panose="020F0502020204030204" pitchFamily="34" charset="0"/>
              </a:rPr>
              <a:t>Sách </a:t>
            </a:r>
            <a:r>
              <a:rPr lang="en-US" sz="2000" dirty="0">
                <a:latin typeface="Calibri" panose="020F0502020204030204" pitchFamily="34" charset="0"/>
                <a:ea typeface="Calibri" panose="020F0502020204030204" pitchFamily="34" charset="0"/>
                <a:cs typeface="Calibri" panose="020F0502020204030204" pitchFamily="34" charset="0"/>
              </a:rPr>
              <a:t>không qui định “cứng” những bài hát bắt buộc học sinh phải học mà giáo viên có thể  lựa chọn bài ở phần phụ lục sách để thay thế hoặc bài hát </a:t>
            </a:r>
            <a:r>
              <a:rPr lang="en-US" sz="2000" dirty="0" smtClean="0">
                <a:latin typeface="Calibri" panose="020F0502020204030204" pitchFamily="34" charset="0"/>
                <a:ea typeface="Calibri" panose="020F0502020204030204" pitchFamily="34" charset="0"/>
                <a:cs typeface="Calibri" panose="020F0502020204030204" pitchFamily="34" charset="0"/>
              </a:rPr>
              <a:t>địa </a:t>
            </a:r>
            <a:r>
              <a:rPr lang="en-US" sz="2000" dirty="0">
                <a:latin typeface="Calibri" panose="020F0502020204030204" pitchFamily="34" charset="0"/>
                <a:ea typeface="Calibri" panose="020F0502020204030204" pitchFamily="34" charset="0"/>
                <a:cs typeface="Calibri" panose="020F0502020204030204" pitchFamily="34" charset="0"/>
              </a:rPr>
              <a:t>phương (nếu có). </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10767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11</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SÁCH GÓP PHẦN ĐỔI MỚI PHƯƠNG PHÁP DẠY VÀ HỌC </a:t>
            </a:r>
          </a:p>
        </p:txBody>
      </p:sp>
      <p:sp>
        <p:nvSpPr>
          <p:cNvPr id="5" name="Rectangle 4"/>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1458" y="1245041"/>
            <a:ext cx="7824802" cy="707886"/>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Tập đọc cao độ nốt nhạc theo kí hiệu bàn tay, đây là kinh nghiệm của nhiều nước như Hung-ga-ri, Đức, Nhật bản, Mĩ, </a:t>
            </a:r>
            <a:r>
              <a:rPr lang="en-US" sz="2000" dirty="0" smtClean="0">
                <a:latin typeface="Calibri" panose="020F0502020204030204" pitchFamily="34" charset="0"/>
                <a:ea typeface="Calibri" panose="020F0502020204030204" pitchFamily="34" charset="0"/>
                <a:cs typeface="Calibri" panose="020F0502020204030204" pitchFamily="34" charset="0"/>
              </a:rPr>
              <a:t>Singapore… </a:t>
            </a:r>
            <a:endParaRPr lang="vi-VN" sz="2000" dirty="0">
              <a:latin typeface="Calibri" panose="020F0502020204030204" pitchFamily="34" charset="0"/>
              <a:cs typeface="Calibri" panose="020F0502020204030204" pitchFamily="34" charset="0"/>
            </a:endParaRPr>
          </a:p>
        </p:txBody>
      </p:sp>
      <p:grpSp>
        <p:nvGrpSpPr>
          <p:cNvPr id="8" name="Group 7"/>
          <p:cNvGrpSpPr/>
          <p:nvPr/>
        </p:nvGrpSpPr>
        <p:grpSpPr>
          <a:xfrm>
            <a:off x="1840519" y="2035301"/>
            <a:ext cx="5462963" cy="2899676"/>
            <a:chOff x="3018097" y="1366106"/>
            <a:chExt cx="4168318" cy="2273978"/>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691" y="1391276"/>
              <a:ext cx="1060515" cy="139045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097" y="2740975"/>
              <a:ext cx="4168318" cy="89910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595" y="1374170"/>
              <a:ext cx="1155843" cy="140756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5806"/>
            <a:stretch/>
          </p:blipFill>
          <p:spPr>
            <a:xfrm>
              <a:off x="5935536" y="1366106"/>
              <a:ext cx="1250879" cy="1461326"/>
            </a:xfrm>
            <a:prstGeom prst="rect">
              <a:avLst/>
            </a:prstGeom>
          </p:spPr>
        </p:pic>
      </p:grpSp>
      <p:sp>
        <p:nvSpPr>
          <p:cNvPr id="2" name="TextBox 1"/>
          <p:cNvSpPr txBox="1"/>
          <p:nvPr/>
        </p:nvSpPr>
        <p:spPr>
          <a:xfrm>
            <a:off x="351458" y="816672"/>
            <a:ext cx="5666936" cy="430887"/>
          </a:xfrm>
          <a:prstGeom prst="rect">
            <a:avLst/>
          </a:prstGeom>
          <a:noFill/>
        </p:spPr>
        <p:txBody>
          <a:bodyPr wrap="none" rtlCol="0">
            <a:spAutoFit/>
          </a:bodyPr>
          <a:lstStyle/>
          <a:p>
            <a:r>
              <a:rPr lang="en-US" sz="2200" dirty="0" smtClean="0">
                <a:latin typeface="Calibri" panose="020F0502020204030204" pitchFamily="34" charset="0"/>
                <a:cs typeface="Calibri" panose="020F0502020204030204" pitchFamily="34" charset="0"/>
              </a:rPr>
              <a:t>Về đổi mới phương pháp có một số vấn đề mới:</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74126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12</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SÁCH GÓP PHẦN ĐỔI MỚI PHƯƠNG PHÁP DẠY VÀ HỌC </a:t>
            </a:r>
          </a:p>
        </p:txBody>
      </p:sp>
      <p:sp>
        <p:nvSpPr>
          <p:cNvPr id="5" name="Rectangle 4"/>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srcRect t="1731" b="-1"/>
          <a:stretch/>
        </p:blipFill>
        <p:spPr>
          <a:xfrm>
            <a:off x="1446618" y="2311121"/>
            <a:ext cx="6289416" cy="2832379"/>
          </a:xfrm>
          <a:prstGeom prst="rect">
            <a:avLst/>
          </a:prstGeom>
        </p:spPr>
      </p:pic>
      <p:sp>
        <p:nvSpPr>
          <p:cNvPr id="6" name="Rectangle 5"/>
          <p:cNvSpPr/>
          <p:nvPr/>
        </p:nvSpPr>
        <p:spPr>
          <a:xfrm>
            <a:off x="351458" y="1245041"/>
            <a:ext cx="7938432" cy="1323439"/>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Học sinh tiếp cận ngay với kí hiệu ghi nhạc (như các hình nốt trong phần tập nhạc cụ gõ, nốt nhạc ghi trên khuông nhạc trong các bài đọc mẫu âm) không cần sự giải thích mang tính lí thuyết mà để cho học sinh mặc nhiên công nhận.</a:t>
            </a:r>
            <a:endParaRPr lang="vi-VN" sz="2000" dirty="0">
              <a:latin typeface="Calibri" panose="020F0502020204030204" pitchFamily="34" charset="0"/>
              <a:cs typeface="Calibri" panose="020F0502020204030204" pitchFamily="34" charset="0"/>
            </a:endParaRPr>
          </a:p>
        </p:txBody>
      </p:sp>
      <p:sp>
        <p:nvSpPr>
          <p:cNvPr id="2" name="TextBox 1"/>
          <p:cNvSpPr txBox="1"/>
          <p:nvPr/>
        </p:nvSpPr>
        <p:spPr>
          <a:xfrm>
            <a:off x="351458" y="816672"/>
            <a:ext cx="5666936" cy="430887"/>
          </a:xfrm>
          <a:prstGeom prst="rect">
            <a:avLst/>
          </a:prstGeom>
          <a:noFill/>
        </p:spPr>
        <p:txBody>
          <a:bodyPr wrap="none" rtlCol="0">
            <a:spAutoFit/>
          </a:bodyPr>
          <a:lstStyle/>
          <a:p>
            <a:r>
              <a:rPr lang="en-US" sz="2200" dirty="0" smtClean="0">
                <a:latin typeface="Calibri" panose="020F0502020204030204" pitchFamily="34" charset="0"/>
                <a:cs typeface="Calibri" panose="020F0502020204030204" pitchFamily="34" charset="0"/>
              </a:rPr>
              <a:t>Về đổi mới phương pháp có một số vấn đề mới:</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13501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13</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SÁCH GÓP PHẦN ĐỔI MỚI PHƯƠNG PHÁP DẠY VÀ HỌC </a:t>
            </a:r>
          </a:p>
        </p:txBody>
      </p:sp>
      <p:sp>
        <p:nvSpPr>
          <p:cNvPr id="5" name="Rectangle 4"/>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1458" y="1245041"/>
            <a:ext cx="7824802" cy="1015663"/>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Vận động cơ thể theo tiết tấu mẫu, nhịp điệu bài hát với những động tác như vỗ tay, búng ngón tay, vỗ hông, vỗ vào hai vai, giậm chân… làm cho giờ học rất sinh động, sôi nổi.</a:t>
            </a:r>
            <a:endParaRPr lang="vi-VN" sz="2000" dirty="0">
              <a:latin typeface="Calibri" panose="020F0502020204030204" pitchFamily="34" charset="0"/>
              <a:cs typeface="Calibri" panose="020F0502020204030204" pitchFamily="34" charset="0"/>
            </a:endParaRPr>
          </a:p>
        </p:txBody>
      </p:sp>
      <p:sp>
        <p:nvSpPr>
          <p:cNvPr id="2" name="TextBox 1"/>
          <p:cNvSpPr txBox="1"/>
          <p:nvPr/>
        </p:nvSpPr>
        <p:spPr>
          <a:xfrm>
            <a:off x="351458" y="816672"/>
            <a:ext cx="5666936" cy="430887"/>
          </a:xfrm>
          <a:prstGeom prst="rect">
            <a:avLst/>
          </a:prstGeom>
          <a:noFill/>
        </p:spPr>
        <p:txBody>
          <a:bodyPr wrap="none" rtlCol="0">
            <a:spAutoFit/>
          </a:bodyPr>
          <a:lstStyle/>
          <a:p>
            <a:r>
              <a:rPr lang="en-US" sz="2200" dirty="0" smtClean="0">
                <a:latin typeface="Calibri" panose="020F0502020204030204" pitchFamily="34" charset="0"/>
                <a:cs typeface="Calibri" panose="020F0502020204030204" pitchFamily="34" charset="0"/>
              </a:rPr>
              <a:t>Về đổi mới phương pháp có một số vấn đề mới:</a:t>
            </a:r>
            <a:endParaRPr lang="en-US" sz="2200" dirty="0">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2"/>
          <a:stretch>
            <a:fillRect/>
          </a:stretch>
        </p:blipFill>
        <p:spPr>
          <a:xfrm>
            <a:off x="3284156" y="2362187"/>
            <a:ext cx="2607967" cy="2340000"/>
          </a:xfrm>
          <a:prstGeom prst="rect">
            <a:avLst/>
          </a:prstGeom>
          <a:effectLst>
            <a:glow rad="50800">
              <a:srgbClr val="0077C1">
                <a:alpha val="50000"/>
              </a:srgbClr>
            </a:glow>
          </a:effectLst>
        </p:spPr>
      </p:pic>
      <p:pic>
        <p:nvPicPr>
          <p:cNvPr id="14" name="Picture 13"/>
          <p:cNvPicPr>
            <a:picLocks noChangeAspect="1"/>
          </p:cNvPicPr>
          <p:nvPr/>
        </p:nvPicPr>
        <p:blipFill>
          <a:blip r:embed="rId3"/>
          <a:stretch>
            <a:fillRect/>
          </a:stretch>
        </p:blipFill>
        <p:spPr>
          <a:xfrm>
            <a:off x="397179" y="2658684"/>
            <a:ext cx="2608145" cy="2340000"/>
          </a:xfrm>
          <a:prstGeom prst="rect">
            <a:avLst/>
          </a:prstGeom>
          <a:effectLst>
            <a:glow rad="50800">
              <a:srgbClr val="0077C1">
                <a:alpha val="50000"/>
              </a:srgbClr>
            </a:glow>
          </a:effectLst>
        </p:spPr>
      </p:pic>
      <p:pic>
        <p:nvPicPr>
          <p:cNvPr id="15" name="Picture 14"/>
          <p:cNvPicPr>
            <a:picLocks noChangeAspect="1"/>
          </p:cNvPicPr>
          <p:nvPr/>
        </p:nvPicPr>
        <p:blipFill>
          <a:blip r:embed="rId4"/>
          <a:stretch>
            <a:fillRect/>
          </a:stretch>
        </p:blipFill>
        <p:spPr>
          <a:xfrm>
            <a:off x="6170955" y="2658684"/>
            <a:ext cx="2589993" cy="2340000"/>
          </a:xfrm>
          <a:prstGeom prst="rect">
            <a:avLst/>
          </a:prstGeom>
          <a:effectLst>
            <a:glow rad="50800">
              <a:srgbClr val="0077C1">
                <a:alpha val="50000"/>
              </a:srgbClr>
            </a:glow>
          </a:effectLst>
        </p:spPr>
      </p:pic>
    </p:spTree>
    <p:extLst>
      <p:ext uri="{BB962C8B-B14F-4D97-AF65-F5344CB8AC3E}">
        <p14:creationId xmlns:p14="http://schemas.microsoft.com/office/powerpoint/2010/main" val="189471179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a:xfrm>
            <a:off x="7618000" y="4775040"/>
            <a:ext cx="1487400" cy="315600"/>
          </a:xfrm>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14</a:t>
            </a:fld>
            <a:endParaRPr lang="en" sz="1200" b="1">
              <a:solidFill>
                <a:srgbClr val="FFFFFF"/>
              </a:solidFill>
              <a:latin typeface="Roboto Condensed"/>
              <a:ea typeface="Roboto Condensed"/>
              <a:cs typeface="Roboto Condensed"/>
              <a:sym typeface="Roboto Condensed"/>
            </a:endParaRPr>
          </a:p>
        </p:txBody>
      </p:sp>
      <p:sp>
        <p:nvSpPr>
          <p:cNvPr id="8" name="Rectangle 7"/>
          <p:cNvSpPr/>
          <p:nvPr/>
        </p:nvSpPr>
        <p:spPr>
          <a:xfrm>
            <a:off x="351458" y="720074"/>
            <a:ext cx="8292560" cy="1133387"/>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a:latin typeface="Calibri" panose="020F0502020204030204" pitchFamily="34" charset="0"/>
                <a:ea typeface="Calibri" panose="020F0502020204030204" pitchFamily="34" charset="0"/>
                <a:cs typeface="Calibri" panose="020F0502020204030204" pitchFamily="34" charset="0"/>
              </a:rPr>
              <a:t>Mỗi chủ đề học trong 4 tiết (chỉ có 1 chủ đề học 3 tiết). Toàn bộ sách có 8 chủ đề học trong 31 tiết, 4 tiết dành cho ôn tập kiểm tra. Tổng cộng là 35 tiết/ 35 tuần của một niên khóa. </a:t>
            </a:r>
            <a:endParaRPr lang="en-US" sz="2000" dirty="0" smtClean="0">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20000">
            <a:off x="641126" y="2605419"/>
            <a:ext cx="1627865" cy="22860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0000">
            <a:off x="1275554" y="2269930"/>
            <a:ext cx="1628267" cy="22860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0000">
            <a:off x="1994614" y="2019361"/>
            <a:ext cx="1628267" cy="22860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000">
            <a:off x="2990143" y="1932274"/>
            <a:ext cx="1628267" cy="22860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000">
            <a:off x="4498263" y="1899235"/>
            <a:ext cx="1628267" cy="228600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0000">
            <a:off x="5341702" y="2091410"/>
            <a:ext cx="1628108" cy="2286000"/>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00000">
            <a:off x="6094118" y="2360639"/>
            <a:ext cx="1628005" cy="228600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0000">
            <a:off x="6843561" y="2582152"/>
            <a:ext cx="1627757" cy="2286000"/>
          </a:xfrm>
          <a:prstGeom prst="rect">
            <a:avLst/>
          </a:prstGeom>
        </p:spPr>
      </p:pic>
      <p:sp>
        <p:nvSpPr>
          <p:cNvPr id="28"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SÁCH ĐƯỢC VIẾT THEO CHỦ ĐỀ </a:t>
            </a:r>
          </a:p>
        </p:txBody>
      </p:sp>
      <p:sp>
        <p:nvSpPr>
          <p:cNvPr id="29" name="Rectangle 28"/>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3620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1000"/>
                                  </p:stCondLst>
                                  <p:childTnLst>
                                    <p:set>
                                      <p:cBhvr>
                                        <p:cTn id="28" dur="1" fill="hold">
                                          <p:stCondLst>
                                            <p:cond delay="0"/>
                                          </p:stCondLst>
                                        </p:cTn>
                                        <p:tgtEl>
                                          <p:spTgt spid="19"/>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100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3000"/>
                            </p:stCondLst>
                            <p:childTnLst>
                              <p:par>
                                <p:cTn id="36" presetID="1" presetClass="entr" presetSubtype="0" fill="hold"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a:xfrm>
            <a:off x="7618000" y="4775040"/>
            <a:ext cx="1487400" cy="315600"/>
          </a:xfrm>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15</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SÁCH ĐƯỢC VIẾT THEO CHỦ ĐỀ </a:t>
            </a:r>
          </a:p>
        </p:txBody>
      </p:sp>
      <p:sp>
        <p:nvSpPr>
          <p:cNvPr id="5" name="Rectangle 4"/>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31" y="3010098"/>
            <a:ext cx="2947914" cy="96225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173" y="3021129"/>
            <a:ext cx="2544844" cy="95543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041" y="3018378"/>
            <a:ext cx="3018933" cy="96012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0562" y="3034118"/>
            <a:ext cx="2997929" cy="96202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19" y="3995177"/>
            <a:ext cx="3130765" cy="9612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8457" y="3968865"/>
            <a:ext cx="2988761" cy="96012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2837" y="3998020"/>
            <a:ext cx="3101664" cy="9601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1906" y="3994260"/>
            <a:ext cx="2948325" cy="962323"/>
          </a:xfrm>
          <a:prstGeom prst="rect">
            <a:avLst/>
          </a:prstGeom>
        </p:spPr>
      </p:pic>
      <p:sp>
        <p:nvSpPr>
          <p:cNvPr id="17" name="Rectangle 16"/>
          <p:cNvSpPr/>
          <p:nvPr/>
        </p:nvSpPr>
        <p:spPr>
          <a:xfrm>
            <a:off x="351458" y="763001"/>
            <a:ext cx="8345502" cy="2246769"/>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Trong mỗi chủ đề là hàng loạt hoạt động được diễn ra liên tục nhằm từng bước hình thành những năng lực chung và riêng theo định hướng của Chương trình tổng thể và Chương trình môn học. Giáo viên là người tổ chức các hoạt động đó và mỗi hoạt động sẽ được hướng dẫn cụ thể trong sách giáo viên. </a:t>
            </a:r>
            <a:r>
              <a:rPr lang="en-US" sz="2000" dirty="0" smtClean="0">
                <a:latin typeface="Calibri" panose="020F0502020204030204" pitchFamily="34" charset="0"/>
                <a:ea typeface="Calibri" panose="020F0502020204030204" pitchFamily="34" charset="0"/>
                <a:cs typeface="Calibri" panose="020F0502020204030204" pitchFamily="34" charset="0"/>
              </a:rPr>
              <a:t>Việc </a:t>
            </a:r>
            <a:r>
              <a:rPr lang="en-US" sz="2000" dirty="0">
                <a:latin typeface="Calibri" panose="020F0502020204030204" pitchFamily="34" charset="0"/>
                <a:ea typeface="Calibri" panose="020F0502020204030204" pitchFamily="34" charset="0"/>
                <a:cs typeface="Calibri" panose="020F0502020204030204" pitchFamily="34" charset="0"/>
              </a:rPr>
              <a:t>biên soạn sách giáo khoa âm nhạc theo chủ đề là điểm mới mà trước đây các sách dạy âm nhạc ở trường phổ thông Việt Nam chưa thực hiện. </a:t>
            </a:r>
            <a:endParaRPr lang="vi-VN" sz="2000" dirty="0"/>
          </a:p>
        </p:txBody>
      </p:sp>
    </p:spTree>
    <p:extLst>
      <p:ext uri="{BB962C8B-B14F-4D97-AF65-F5344CB8AC3E}">
        <p14:creationId xmlns:p14="http://schemas.microsoft.com/office/powerpoint/2010/main" val="35141706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 presetClass="entr" presetSubtype="2"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SÁCH </a:t>
            </a:r>
            <a:r>
              <a:rPr lang="en-US" sz="2200" spc="-50" dirty="0" smtClean="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CÓ THIẾT KẾ MĨ THUẬT ĐẸP</a:t>
            </a:r>
            <a:endParaRPr lang="en-US" sz="2200" spc="-5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endParaRPr>
          </a:p>
        </p:txBody>
      </p:sp>
      <p:sp>
        <p:nvSpPr>
          <p:cNvPr id="7" name="Rectangle 6"/>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710940" y="978162"/>
            <a:ext cx="5128426" cy="3600000"/>
            <a:chOff x="3898345" y="1352100"/>
            <a:chExt cx="5128426" cy="3600000"/>
          </a:xfrm>
          <a:effectLst>
            <a:glow rad="50800">
              <a:srgbClr val="0077C1">
                <a:alpha val="50000"/>
              </a:srgbClr>
            </a:glow>
          </a:effectLst>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345" y="1352100"/>
              <a:ext cx="2564332" cy="3600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677" y="1352100"/>
              <a:ext cx="2564094" cy="3600000"/>
            </a:xfrm>
            <a:prstGeom prst="rect">
              <a:avLst/>
            </a:prstGeom>
          </p:spPr>
        </p:pic>
      </p:grpSp>
      <p:sp>
        <p:nvSpPr>
          <p:cNvPr id="11" name="Rectangle 10"/>
          <p:cNvSpPr/>
          <p:nvPr/>
        </p:nvSpPr>
        <p:spPr>
          <a:xfrm>
            <a:off x="351458" y="1270689"/>
            <a:ext cx="3093448" cy="1508105"/>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a:latin typeface="Calibri" panose="020F0502020204030204" pitchFamily="34" charset="0"/>
                <a:ea typeface="Calibri" panose="020F0502020204030204" pitchFamily="34" charset="0"/>
                <a:cs typeface="Calibri" panose="020F0502020204030204" pitchFamily="34" charset="0"/>
              </a:rPr>
              <a:t>Sách sử dụng nhiều kênh hình </a:t>
            </a:r>
            <a:r>
              <a:rPr lang="en-US" sz="2000" dirty="0" smtClean="0">
                <a:latin typeface="Calibri" panose="020F0502020204030204" pitchFamily="34" charset="0"/>
                <a:ea typeface="Calibri" panose="020F0502020204030204" pitchFamily="34" charset="0"/>
                <a:cs typeface="Calibri" panose="020F0502020204030204" pitchFamily="34" charset="0"/>
              </a:rPr>
              <a:t>và </a:t>
            </a:r>
            <a:r>
              <a:rPr lang="en-US" sz="2000" dirty="0">
                <a:latin typeface="Calibri" panose="020F0502020204030204" pitchFamily="34" charset="0"/>
                <a:ea typeface="Calibri" panose="020F0502020204030204" pitchFamily="34" charset="0"/>
                <a:cs typeface="Calibri" panose="020F0502020204030204" pitchFamily="34" charset="0"/>
              </a:rPr>
              <a:t>những hình ảnh đẹp để trang trí hấp dẫn, bắt mắt người đọc. </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351458" y="3009266"/>
            <a:ext cx="3023800" cy="1154162"/>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a:latin typeface="Calibri" panose="020F0502020204030204" pitchFamily="34" charset="0"/>
                <a:ea typeface="Calibri" panose="020F0502020204030204" pitchFamily="34" charset="0"/>
                <a:cs typeface="Calibri" panose="020F0502020204030204" pitchFamily="34" charset="0"/>
              </a:rPr>
              <a:t>Các nội dung hình ảnh thể hiện kiến thức nội dung sinh động.</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46824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17</a:t>
            </a:fld>
            <a:endParaRPr lang="en" sz="1200" b="1">
              <a:solidFill>
                <a:srgbClr val="FFFFFF"/>
              </a:solidFill>
              <a:latin typeface="Roboto Condensed"/>
              <a:ea typeface="Roboto Condensed"/>
              <a:cs typeface="Roboto Condensed"/>
              <a:sym typeface="Roboto Condensed"/>
            </a:endParaRPr>
          </a:p>
        </p:txBody>
      </p:sp>
      <p:sp>
        <p:nvSpPr>
          <p:cNvPr id="6" name="Title 1"/>
          <p:cNvSpPr txBox="1">
            <a:spLocks/>
          </p:cNvSpPr>
          <p:nvPr/>
        </p:nvSpPr>
        <p:spPr>
          <a:xfrm>
            <a:off x="281122"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0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MẠCH NỘI DUNG ĐƯỢC THỂ HIỆN BẰNG CÁC LOGO XUYÊN SUỐT</a:t>
            </a:r>
          </a:p>
          <a:p>
            <a:pPr algn="ctr"/>
            <a:r>
              <a:rPr lang="en-US" sz="20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THEO CÁC CHỦ ĐỀ</a:t>
            </a:r>
            <a:endParaRPr lang="en-US" sz="20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7" name="Rectangle 6"/>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7178" y="1141687"/>
            <a:ext cx="7969582" cy="1154162"/>
          </a:xfrm>
          <a:prstGeom prst="rect">
            <a:avLst/>
          </a:prstGeom>
        </p:spPr>
        <p:txBody>
          <a:bodyPr wrap="square">
            <a:spAutoFit/>
          </a:bodyPr>
          <a:lstStyle/>
          <a:p>
            <a:pPr algn="just">
              <a:lnSpc>
                <a:spcPct val="115000"/>
              </a:lnSpc>
              <a:spcBef>
                <a:spcPts val="565"/>
              </a:spcBef>
              <a:spcAft>
                <a:spcPts val="285"/>
              </a:spcAft>
              <a:tabLst>
                <a:tab pos="0" algn="l"/>
              </a:tabLst>
            </a:pPr>
            <a:r>
              <a:rPr lang="en-US" sz="2000" dirty="0">
                <a:latin typeface="Calibri" panose="020F0502020204030204" pitchFamily="34" charset="0"/>
                <a:ea typeface="Calibri" panose="020F0502020204030204" pitchFamily="34" charset="0"/>
                <a:cs typeface="Calibri" panose="020F0502020204030204" pitchFamily="34" charset="0"/>
              </a:rPr>
              <a:t>Mỗi lĩnh vực nội dung của Chương trình (trước đây thường gọi là phân môn) được chỉ định bằng một Logo để người dạy và học có thể nhận ra khi dạy − học các nội dung đó. </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2" name="Rounded Rectangle 1"/>
          <p:cNvSpPr/>
          <p:nvPr/>
        </p:nvSpPr>
        <p:spPr>
          <a:xfrm>
            <a:off x="425930" y="2527174"/>
            <a:ext cx="1276141" cy="2210638"/>
          </a:xfrm>
          <a:prstGeom prst="roundRect">
            <a:avLst/>
          </a:prstGeom>
          <a:noFill/>
          <a:ln w="19050">
            <a:solidFill>
              <a:srgbClr val="C95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050905" y="2559259"/>
            <a:ext cx="1396650" cy="2210638"/>
          </a:xfrm>
          <a:prstGeom prst="roundRect">
            <a:avLst/>
          </a:prstGeom>
          <a:noFill/>
          <a:ln w="19050">
            <a:solidFill>
              <a:srgbClr val="C95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694413" y="2577372"/>
            <a:ext cx="1371600" cy="2210638"/>
          </a:xfrm>
          <a:prstGeom prst="roundRect">
            <a:avLst/>
          </a:prstGeom>
          <a:noFill/>
          <a:ln w="19050">
            <a:solidFill>
              <a:srgbClr val="C95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361471" y="2577372"/>
            <a:ext cx="1276141" cy="2210638"/>
          </a:xfrm>
          <a:prstGeom prst="roundRect">
            <a:avLst/>
          </a:prstGeom>
          <a:noFill/>
          <a:ln w="19050">
            <a:solidFill>
              <a:srgbClr val="C95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933070" y="2577372"/>
            <a:ext cx="1631508" cy="2210638"/>
          </a:xfrm>
          <a:prstGeom prst="roundRect">
            <a:avLst/>
          </a:prstGeom>
          <a:noFill/>
          <a:ln w="19050">
            <a:solidFill>
              <a:srgbClr val="C95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30" y="3204355"/>
            <a:ext cx="1390297" cy="14321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191" y="3271605"/>
            <a:ext cx="1190043" cy="143560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920" y="3334289"/>
            <a:ext cx="1393658" cy="1435608"/>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1685" y="3294595"/>
            <a:ext cx="1393658" cy="1435608"/>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2152" y="3200892"/>
            <a:ext cx="1236218" cy="1435608"/>
          </a:xfrm>
          <a:prstGeom prst="rect">
            <a:avLst/>
          </a:prstGeom>
        </p:spPr>
      </p:pic>
      <p:sp>
        <p:nvSpPr>
          <p:cNvPr id="23" name="TextBox 22"/>
          <p:cNvSpPr txBox="1"/>
          <p:nvPr/>
        </p:nvSpPr>
        <p:spPr>
          <a:xfrm>
            <a:off x="768887" y="2782010"/>
            <a:ext cx="590226" cy="430887"/>
          </a:xfrm>
          <a:prstGeom prst="rect">
            <a:avLst/>
          </a:prstGeom>
          <a:noFill/>
        </p:spPr>
        <p:txBody>
          <a:bodyPr wrap="none" rtlCol="0">
            <a:spAutoFit/>
          </a:bodyPr>
          <a:lstStyle/>
          <a:p>
            <a:r>
              <a:rPr lang="en-US" sz="2200" dirty="0" smtClean="0">
                <a:solidFill>
                  <a:srgbClr val="F36D21"/>
                </a:solidFill>
                <a:latin typeface="Calibri" panose="020F0502020204030204" pitchFamily="34" charset="0"/>
                <a:cs typeface="Calibri" panose="020F0502020204030204" pitchFamily="34" charset="0"/>
              </a:rPr>
              <a:t>Hát</a:t>
            </a:r>
            <a:endParaRPr lang="en-US" sz="2200" dirty="0">
              <a:solidFill>
                <a:srgbClr val="F36D21"/>
              </a:solidFill>
              <a:latin typeface="Calibri" panose="020F0502020204030204" pitchFamily="34" charset="0"/>
              <a:cs typeface="Calibri" panose="020F0502020204030204" pitchFamily="34" charset="0"/>
            </a:endParaRPr>
          </a:p>
        </p:txBody>
      </p:sp>
      <p:sp>
        <p:nvSpPr>
          <p:cNvPr id="24" name="TextBox 23"/>
          <p:cNvSpPr txBox="1"/>
          <p:nvPr/>
        </p:nvSpPr>
        <p:spPr>
          <a:xfrm>
            <a:off x="2048557" y="2782011"/>
            <a:ext cx="1401346" cy="430887"/>
          </a:xfrm>
          <a:prstGeom prst="rect">
            <a:avLst/>
          </a:prstGeom>
          <a:noFill/>
        </p:spPr>
        <p:txBody>
          <a:bodyPr wrap="none" rtlCol="0">
            <a:spAutoFit/>
          </a:bodyPr>
          <a:lstStyle/>
          <a:p>
            <a:r>
              <a:rPr lang="en-US" sz="2200" dirty="0" smtClean="0">
                <a:solidFill>
                  <a:srgbClr val="F36D21"/>
                </a:solidFill>
                <a:latin typeface="Calibri" panose="020F0502020204030204" pitchFamily="34" charset="0"/>
                <a:cs typeface="Calibri" panose="020F0502020204030204" pitchFamily="34" charset="0"/>
              </a:rPr>
              <a:t>Nghe nhạc</a:t>
            </a:r>
            <a:endParaRPr lang="en-US" sz="2200" dirty="0">
              <a:solidFill>
                <a:srgbClr val="F36D21"/>
              </a:solidFill>
              <a:latin typeface="Calibri" panose="020F0502020204030204" pitchFamily="34" charset="0"/>
              <a:cs typeface="Calibri" panose="020F0502020204030204" pitchFamily="34" charset="0"/>
            </a:endParaRPr>
          </a:p>
        </p:txBody>
      </p:sp>
      <p:sp>
        <p:nvSpPr>
          <p:cNvPr id="25" name="TextBox 24"/>
          <p:cNvSpPr txBox="1"/>
          <p:nvPr/>
        </p:nvSpPr>
        <p:spPr>
          <a:xfrm>
            <a:off x="3759690" y="2785428"/>
            <a:ext cx="1241045" cy="430887"/>
          </a:xfrm>
          <a:prstGeom prst="rect">
            <a:avLst/>
          </a:prstGeom>
          <a:noFill/>
        </p:spPr>
        <p:txBody>
          <a:bodyPr wrap="none" rtlCol="0">
            <a:spAutoFit/>
          </a:bodyPr>
          <a:lstStyle/>
          <a:p>
            <a:r>
              <a:rPr lang="en-US" sz="2200" dirty="0" smtClean="0">
                <a:solidFill>
                  <a:srgbClr val="F36D21"/>
                </a:solidFill>
                <a:latin typeface="Calibri" panose="020F0502020204030204" pitchFamily="34" charset="0"/>
                <a:cs typeface="Calibri" panose="020F0502020204030204" pitchFamily="34" charset="0"/>
              </a:rPr>
              <a:t>Đọc nhạc</a:t>
            </a:r>
            <a:endParaRPr lang="en-US" sz="2200" dirty="0">
              <a:solidFill>
                <a:srgbClr val="F36D21"/>
              </a:solidFill>
              <a:latin typeface="Calibri" panose="020F0502020204030204" pitchFamily="34" charset="0"/>
              <a:cs typeface="Calibri" panose="020F0502020204030204" pitchFamily="34" charset="0"/>
            </a:endParaRPr>
          </a:p>
        </p:txBody>
      </p:sp>
      <p:sp>
        <p:nvSpPr>
          <p:cNvPr id="26" name="TextBox 25"/>
          <p:cNvSpPr txBox="1"/>
          <p:nvPr/>
        </p:nvSpPr>
        <p:spPr>
          <a:xfrm>
            <a:off x="5476573" y="2785428"/>
            <a:ext cx="1098378" cy="430887"/>
          </a:xfrm>
          <a:prstGeom prst="rect">
            <a:avLst/>
          </a:prstGeom>
          <a:noFill/>
        </p:spPr>
        <p:txBody>
          <a:bodyPr wrap="none" rtlCol="0">
            <a:spAutoFit/>
          </a:bodyPr>
          <a:lstStyle/>
          <a:p>
            <a:r>
              <a:rPr lang="en-US" sz="2200" dirty="0" smtClean="0">
                <a:solidFill>
                  <a:srgbClr val="F36D21"/>
                </a:solidFill>
                <a:latin typeface="Calibri" panose="020F0502020204030204" pitchFamily="34" charset="0"/>
                <a:cs typeface="Calibri" panose="020F0502020204030204" pitchFamily="34" charset="0"/>
              </a:rPr>
              <a:t>Nhạc cụ</a:t>
            </a:r>
            <a:endParaRPr lang="en-US" sz="2200" dirty="0">
              <a:solidFill>
                <a:srgbClr val="F36D21"/>
              </a:solidFill>
              <a:latin typeface="Calibri" panose="020F0502020204030204" pitchFamily="34" charset="0"/>
              <a:cs typeface="Calibri" panose="020F0502020204030204" pitchFamily="34" charset="0"/>
            </a:endParaRPr>
          </a:p>
        </p:txBody>
      </p:sp>
      <p:sp>
        <p:nvSpPr>
          <p:cNvPr id="27" name="TextBox 26"/>
          <p:cNvSpPr txBox="1"/>
          <p:nvPr/>
        </p:nvSpPr>
        <p:spPr>
          <a:xfrm>
            <a:off x="6783099" y="2616152"/>
            <a:ext cx="1931449" cy="769441"/>
          </a:xfrm>
          <a:prstGeom prst="rect">
            <a:avLst/>
          </a:prstGeom>
          <a:noFill/>
        </p:spPr>
        <p:txBody>
          <a:bodyPr wrap="square" rtlCol="0">
            <a:spAutoFit/>
          </a:bodyPr>
          <a:lstStyle/>
          <a:p>
            <a:pPr algn="ctr"/>
            <a:r>
              <a:rPr lang="en-US" sz="2200" dirty="0" smtClean="0">
                <a:solidFill>
                  <a:srgbClr val="F36D21"/>
                </a:solidFill>
                <a:latin typeface="Calibri" panose="020F0502020204030204" pitchFamily="34" charset="0"/>
                <a:cs typeface="Calibri" panose="020F0502020204030204" pitchFamily="34" charset="0"/>
              </a:rPr>
              <a:t>Thường thức âm nhạc</a:t>
            </a:r>
            <a:endParaRPr lang="en-US" sz="2200" dirty="0">
              <a:solidFill>
                <a:srgbClr val="F36D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4908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additive="base">
                                        <p:cTn id="68" dur="500" fill="hold"/>
                                        <p:tgtEl>
                                          <p:spTgt spid="5"/>
                                        </p:tgtEl>
                                        <p:attrNameLst>
                                          <p:attrName>ppt_x</p:attrName>
                                        </p:attrNameLst>
                                      </p:cBhvr>
                                      <p:tavLst>
                                        <p:tav tm="0">
                                          <p:val>
                                            <p:strVal val="#ppt_x"/>
                                          </p:val>
                                        </p:tav>
                                        <p:tav tm="100000">
                                          <p:val>
                                            <p:strVal val="#ppt_x"/>
                                          </p:val>
                                        </p:tav>
                                      </p:tavLst>
                                    </p:anim>
                                    <p:anim calcmode="lin" valueType="num">
                                      <p:cBhvr additive="base">
                                        <p:cTn id="69" dur="500" fill="hold"/>
                                        <p:tgtEl>
                                          <p:spTgt spid="5"/>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ppt_x"/>
                                          </p:val>
                                        </p:tav>
                                        <p:tav tm="100000">
                                          <p:val>
                                            <p:strVal val="#ppt_x"/>
                                          </p:val>
                                        </p:tav>
                                      </p:tavLst>
                                    </p:anim>
                                    <p:anim calcmode="lin" valueType="num">
                                      <p:cBhvr additive="base">
                                        <p:cTn id="73" dur="500" fill="hold"/>
                                        <p:tgtEl>
                                          <p:spTgt spid="26"/>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ppt_x"/>
                                          </p:val>
                                        </p:tav>
                                        <p:tav tm="100000">
                                          <p:val>
                                            <p:strVal val="#ppt_x"/>
                                          </p:val>
                                        </p:tav>
                                      </p:tavLst>
                                    </p:anim>
                                    <p:anim calcmode="lin" valueType="num">
                                      <p:cBhvr additive="base">
                                        <p:cTn id="83" dur="500" fill="hold"/>
                                        <p:tgtEl>
                                          <p:spTgt spid="27"/>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 fill="hold"/>
                                        <p:tgtEl>
                                          <p:spTgt spid="20"/>
                                        </p:tgtEl>
                                        <p:attrNameLst>
                                          <p:attrName>ppt_x</p:attrName>
                                        </p:attrNameLst>
                                      </p:cBhvr>
                                      <p:tavLst>
                                        <p:tav tm="0">
                                          <p:val>
                                            <p:strVal val="#ppt_x"/>
                                          </p:val>
                                        </p:tav>
                                        <p:tav tm="100000">
                                          <p:val>
                                            <p:strVal val="#ppt_x"/>
                                          </p:val>
                                        </p:tav>
                                      </p:tavLst>
                                    </p:anim>
                                    <p:anim calcmode="lin" valueType="num">
                                      <p:cBhvr additive="base">
                                        <p:cTn id="87" dur="500" fill="hold"/>
                                        <p:tgtEl>
                                          <p:spTgt spid="20"/>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ppt_x"/>
                                          </p:val>
                                        </p:tav>
                                        <p:tav tm="100000">
                                          <p:val>
                                            <p:strVal val="#ppt_x"/>
                                          </p:val>
                                        </p:tav>
                                      </p:tavLst>
                                    </p:anim>
                                    <p:anim calcmode="lin" valueType="num">
                                      <p:cBhvr additive="base">
                                        <p:cTn id="9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2" grpId="0" animBg="1"/>
      <p:bldP spid="14" grpId="0" animBg="1"/>
      <p:bldP spid="17" grpId="0" animBg="1"/>
      <p:bldP spid="18" grpId="0" animBg="1"/>
      <p:bldP spid="19" grpId="0" animBg="1"/>
      <p:bldP spid="23"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18</a:t>
            </a:fld>
            <a:endParaRPr lang="en" sz="1200" b="1">
              <a:solidFill>
                <a:srgbClr val="FFFFFF"/>
              </a:solidFill>
              <a:latin typeface="Roboto Condensed"/>
              <a:ea typeface="Roboto Condensed"/>
              <a:cs typeface="Roboto Condensed"/>
              <a:sym typeface="Roboto Condensed"/>
            </a:endParaRPr>
          </a:p>
        </p:txBody>
      </p:sp>
      <p:sp>
        <p:nvSpPr>
          <p:cNvPr id="6"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SÁCH </a:t>
            </a:r>
            <a:r>
              <a:rPr lang="en-US" sz="22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GIÁO VIÊN</a:t>
            </a:r>
            <a:endParaRPr lang="en-US" sz="22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7" name="Rectangle 6"/>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6056" y="937270"/>
            <a:ext cx="8442022" cy="800219"/>
          </a:xfrm>
          <a:prstGeom prst="rect">
            <a:avLst/>
          </a:prstGeom>
        </p:spPr>
        <p:txBody>
          <a:bodyPr wrap="square">
            <a:spAutoFit/>
          </a:bodyPr>
          <a:lstStyle/>
          <a:p>
            <a:pPr algn="just">
              <a:lnSpc>
                <a:spcPct val="115000"/>
              </a:lnSpc>
              <a:spcBef>
                <a:spcPts val="565"/>
              </a:spcBef>
              <a:spcAft>
                <a:spcPts val="285"/>
              </a:spcAft>
              <a:tabLst>
                <a:tab pos="0" algn="l"/>
              </a:tabLst>
            </a:pPr>
            <a:r>
              <a:rPr lang="en-US" sz="2000" dirty="0" smtClean="0">
                <a:latin typeface="Calibri" panose="020F0502020204030204" pitchFamily="34" charset="0"/>
                <a:ea typeface="Calibri" panose="020F0502020204030204" pitchFamily="34" charset="0"/>
                <a:cs typeface="Calibri" panose="020F0502020204030204" pitchFamily="34" charset="0"/>
              </a:rPr>
              <a:t>Từng trang SHS được nhúng trong SGV. </a:t>
            </a:r>
            <a:r>
              <a:rPr lang="en-US" sz="2000" dirty="0">
                <a:latin typeface="Calibri" panose="020F0502020204030204" pitchFamily="34" charset="0"/>
                <a:ea typeface="Calibri" panose="020F0502020204030204" pitchFamily="34" charset="0"/>
                <a:cs typeface="Calibri" panose="020F0502020204030204" pitchFamily="34" charset="0"/>
              </a:rPr>
              <a:t>Đây là điểm rất mới so với sách giáo viên từ trước tới nay. </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grpSp>
        <p:nvGrpSpPr>
          <p:cNvPr id="15" name="Group 14"/>
          <p:cNvGrpSpPr/>
          <p:nvPr/>
        </p:nvGrpSpPr>
        <p:grpSpPr>
          <a:xfrm>
            <a:off x="396056" y="1999220"/>
            <a:ext cx="3935046" cy="2576992"/>
            <a:chOff x="-1905000" y="-1482676"/>
            <a:chExt cx="10656277" cy="7480202"/>
          </a:xfrm>
          <a:effectLst>
            <a:glow rad="50800">
              <a:srgbClr val="0076C0">
                <a:alpha val="50000"/>
              </a:srgbClr>
            </a:glow>
          </a:effectLst>
        </p:grpSpPr>
        <p:pic>
          <p:nvPicPr>
            <p:cNvPr id="16" name="Picture 15"/>
            <p:cNvPicPr>
              <a:picLocks noChangeAspect="1"/>
            </p:cNvPicPr>
            <p:nvPr/>
          </p:nvPicPr>
          <p:blipFill rotWithShape="1">
            <a:blip r:embed="rId2"/>
            <a:srcRect l="27333" t="18036" r="43500" b="9666"/>
            <a:stretch/>
          </p:blipFill>
          <p:spPr>
            <a:xfrm>
              <a:off x="-1905000" y="-1463040"/>
              <a:ext cx="5334000" cy="7437120"/>
            </a:xfrm>
            <a:prstGeom prst="rect">
              <a:avLst/>
            </a:prstGeom>
          </p:spPr>
        </p:pic>
        <p:pic>
          <p:nvPicPr>
            <p:cNvPr id="17" name="Picture 16"/>
            <p:cNvPicPr>
              <a:picLocks noChangeAspect="1"/>
            </p:cNvPicPr>
            <p:nvPr/>
          </p:nvPicPr>
          <p:blipFill rotWithShape="1">
            <a:blip r:embed="rId3"/>
            <a:srcRect l="33430" t="20889" r="37436" b="6396"/>
            <a:stretch/>
          </p:blipFill>
          <p:spPr>
            <a:xfrm>
              <a:off x="3423139" y="-1482676"/>
              <a:ext cx="5328138" cy="7480202"/>
            </a:xfrm>
            <a:prstGeom prst="rect">
              <a:avLst/>
            </a:prstGeom>
          </p:spPr>
        </p:pic>
      </p:grpSp>
      <p:grpSp>
        <p:nvGrpSpPr>
          <p:cNvPr id="18" name="Group 17"/>
          <p:cNvGrpSpPr/>
          <p:nvPr/>
        </p:nvGrpSpPr>
        <p:grpSpPr>
          <a:xfrm>
            <a:off x="4831237" y="2005985"/>
            <a:ext cx="3934800" cy="2577600"/>
            <a:chOff x="-3892062" y="-3001108"/>
            <a:chExt cx="10447019" cy="7202586"/>
          </a:xfrm>
          <a:effectLst>
            <a:glow rad="50800">
              <a:srgbClr val="0076C0">
                <a:alpha val="50000"/>
              </a:srgbClr>
            </a:glow>
          </a:effectLst>
        </p:grpSpPr>
        <p:pic>
          <p:nvPicPr>
            <p:cNvPr id="19" name="Picture 18"/>
            <p:cNvPicPr>
              <a:picLocks noChangeAspect="1"/>
            </p:cNvPicPr>
            <p:nvPr/>
          </p:nvPicPr>
          <p:blipFill rotWithShape="1">
            <a:blip r:embed="rId4"/>
            <a:srcRect l="33333" t="19074" r="37564" b="9587"/>
            <a:stretch/>
          </p:blipFill>
          <p:spPr>
            <a:xfrm>
              <a:off x="-3892062" y="-3001107"/>
              <a:ext cx="5223600" cy="7202585"/>
            </a:xfrm>
            <a:prstGeom prst="rect">
              <a:avLst/>
            </a:prstGeom>
          </p:spPr>
        </p:pic>
        <p:pic>
          <p:nvPicPr>
            <p:cNvPr id="20" name="Picture 19"/>
            <p:cNvPicPr>
              <a:picLocks noChangeAspect="1"/>
            </p:cNvPicPr>
            <p:nvPr/>
          </p:nvPicPr>
          <p:blipFill rotWithShape="1">
            <a:blip r:embed="rId5"/>
            <a:srcRect l="33462" t="16566" r="37436" b="10726"/>
            <a:stretch/>
          </p:blipFill>
          <p:spPr>
            <a:xfrm>
              <a:off x="1331538" y="-3001108"/>
              <a:ext cx="5223419" cy="7202585"/>
            </a:xfrm>
            <a:prstGeom prst="rect">
              <a:avLst/>
            </a:prstGeom>
          </p:spPr>
        </p:pic>
      </p:grpSp>
    </p:spTree>
    <p:extLst>
      <p:ext uri="{BB962C8B-B14F-4D97-AF65-F5344CB8AC3E}">
        <p14:creationId xmlns:p14="http://schemas.microsoft.com/office/powerpoint/2010/main" val="38316826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19</a:t>
            </a:fld>
            <a:endParaRPr lang="en" sz="1200" b="1" dirty="0">
              <a:solidFill>
                <a:srgbClr val="FFFFFF"/>
              </a:solidFill>
              <a:latin typeface="Roboto Condensed"/>
              <a:ea typeface="Roboto Condensed"/>
              <a:cs typeface="Roboto Condensed"/>
              <a:sym typeface="Roboto Condensed"/>
            </a:endParaRPr>
          </a:p>
        </p:txBody>
      </p:sp>
      <p:sp>
        <p:nvSpPr>
          <p:cNvPr id="6"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2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SÁCH </a:t>
            </a:r>
            <a:r>
              <a:rPr lang="en-US" sz="22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LÀ MỘT TÀI LIỆU DẠY HỌC HOÀN CHỈNH</a:t>
            </a:r>
            <a:endParaRPr lang="en-US" sz="22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7" name="Rectangle 6"/>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1458" y="1307092"/>
            <a:ext cx="4593922" cy="425501"/>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smtClean="0">
                <a:latin typeface="Calibri" panose="020F0502020204030204" pitchFamily="34" charset="0"/>
                <a:ea typeface="Calibri" panose="020F0502020204030204" pitchFamily="34" charset="0"/>
                <a:cs typeface="Calibri" panose="020F0502020204030204" pitchFamily="34" charset="0"/>
              </a:rPr>
              <a:t>SGK, SGV, đĩa nhạc.</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p:cNvGrpSpPr/>
          <p:nvPr/>
        </p:nvGrpSpPr>
        <p:grpSpPr>
          <a:xfrm>
            <a:off x="4945380" y="1519842"/>
            <a:ext cx="4082665" cy="2797233"/>
            <a:chOff x="5390716" y="1868777"/>
            <a:chExt cx="3795194" cy="2554480"/>
          </a:xfrm>
          <a:effectLst>
            <a:glow rad="50800">
              <a:srgbClr val="0077C1">
                <a:alpha val="50000"/>
              </a:srgbClr>
            </a:glow>
          </a:effectLst>
        </p:grpSpPr>
        <p:pic>
          <p:nvPicPr>
            <p:cNvPr id="11" name="Picture 10"/>
            <p:cNvPicPr>
              <a:picLocks noChangeAspect="1"/>
            </p:cNvPicPr>
            <p:nvPr/>
          </p:nvPicPr>
          <p:blipFill rotWithShape="1">
            <a:blip r:embed="rId3"/>
            <a:srcRect l="23015" t="23176" r="57904" b="32151"/>
            <a:stretch/>
          </p:blipFill>
          <p:spPr>
            <a:xfrm>
              <a:off x="5390716" y="1868777"/>
              <a:ext cx="1939724" cy="2554480"/>
            </a:xfrm>
            <a:prstGeom prst="rect">
              <a:avLst/>
            </a:prstGeom>
          </p:spPr>
        </p:pic>
        <p:pic>
          <p:nvPicPr>
            <p:cNvPr id="10" name="Picture 9"/>
            <p:cNvPicPr>
              <a:picLocks noChangeAspect="1"/>
            </p:cNvPicPr>
            <p:nvPr/>
          </p:nvPicPr>
          <p:blipFill rotWithShape="1">
            <a:blip r:embed="rId3"/>
            <a:srcRect l="46818" t="23176" r="30770" b="32151"/>
            <a:stretch/>
          </p:blipFill>
          <p:spPr>
            <a:xfrm>
              <a:off x="6907530" y="1868777"/>
              <a:ext cx="2278380" cy="2554480"/>
            </a:xfrm>
            <a:prstGeom prst="rect">
              <a:avLst/>
            </a:prstGeom>
          </p:spPr>
        </p:pic>
      </p:grpSp>
      <p:sp>
        <p:nvSpPr>
          <p:cNvPr id="9" name="Rectangle 8"/>
          <p:cNvSpPr/>
          <p:nvPr/>
        </p:nvSpPr>
        <p:spPr>
          <a:xfrm>
            <a:off x="351458" y="1907256"/>
            <a:ext cx="4540582" cy="2549159"/>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spc="-20" dirty="0" smtClean="0">
                <a:latin typeface="Calibri" panose="020F0502020204030204" pitchFamily="34" charset="0"/>
                <a:ea typeface="Calibri" panose="020F0502020204030204" pitchFamily="34" charset="0"/>
                <a:cs typeface="Calibri" panose="020F0502020204030204" pitchFamily="34" charset="0"/>
              </a:rPr>
              <a:t>Sách </a:t>
            </a:r>
            <a:r>
              <a:rPr lang="en-US" sz="2000" spc="-20" dirty="0">
                <a:latin typeface="Calibri" panose="020F0502020204030204" pitchFamily="34" charset="0"/>
                <a:ea typeface="Calibri" panose="020F0502020204030204" pitchFamily="34" charset="0"/>
                <a:cs typeface="Calibri" panose="020F0502020204030204" pitchFamily="34" charset="0"/>
              </a:rPr>
              <a:t>mềm (học liệu dạy học điện tử, trong đó có âm thanh bài hát/ bản nhạc và hình ảnh sinh động) giúp giáo viên, học sinh nâng cao hiệu quả dạy − học, đáp ứng nhu cầu của </a:t>
            </a:r>
            <a:r>
              <a:rPr lang="en-US" sz="2000" spc="-20" dirty="0" smtClean="0">
                <a:latin typeface="Calibri" panose="020F0502020204030204" pitchFamily="34" charset="0"/>
                <a:ea typeface="Calibri" panose="020F0502020204030204" pitchFamily="34" charset="0"/>
                <a:cs typeface="Calibri" panose="020F0502020204030204" pitchFamily="34" charset="0"/>
              </a:rPr>
              <a:t>thầy </a:t>
            </a:r>
            <a:r>
              <a:rPr lang="en-US" sz="2000" spc="-20" dirty="0">
                <a:latin typeface="Calibri" panose="020F0502020204030204" pitchFamily="34" charset="0"/>
                <a:ea typeface="Calibri" panose="020F0502020204030204" pitchFamily="34" charset="0"/>
                <a:cs typeface="Calibri" panose="020F0502020204030204" pitchFamily="34" charset="0"/>
              </a:rPr>
              <a:t>− trò và phụ huynh trong thời đại kĩ thuật số phát triển như ngày nay.</a:t>
            </a:r>
            <a:endParaRPr lang="vi-VN" sz="2000" spc="-20" dirty="0">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p:cNvSpPr/>
          <p:nvPr/>
        </p:nvSpPr>
        <p:spPr>
          <a:xfrm>
            <a:off x="351458" y="796021"/>
            <a:ext cx="1334020" cy="430887"/>
          </a:xfrm>
          <a:prstGeom prst="rect">
            <a:avLst/>
          </a:prstGeom>
        </p:spPr>
        <p:txBody>
          <a:bodyPr wrap="none">
            <a:spAutoFit/>
          </a:bodyPr>
          <a:lstStyle/>
          <a:p>
            <a:r>
              <a:rPr lang="en-US" sz="2200" dirty="0">
                <a:latin typeface="Calibri" panose="020F0502020204030204" pitchFamily="34" charset="0"/>
                <a:ea typeface="Calibri" panose="020F0502020204030204" pitchFamily="34" charset="0"/>
                <a:cs typeface="Calibri" panose="020F0502020204030204" pitchFamily="34" charset="0"/>
              </a:rPr>
              <a:t>Bao </a:t>
            </a:r>
            <a:r>
              <a:rPr lang="en-US" sz="2200" dirty="0" smtClean="0">
                <a:latin typeface="Calibri" panose="020F0502020204030204" pitchFamily="34" charset="0"/>
                <a:ea typeface="Calibri" panose="020F0502020204030204" pitchFamily="34" charset="0"/>
                <a:cs typeface="Calibri" panose="020F0502020204030204" pitchFamily="34" charset="0"/>
              </a:rPr>
              <a:t>gồm: </a:t>
            </a:r>
            <a:endParaRPr lang="vi-VN" sz="2200" dirty="0"/>
          </a:p>
        </p:txBody>
      </p:sp>
      <p:sp>
        <p:nvSpPr>
          <p:cNvPr id="4" name="TextBox 3">
            <a:hlinkClick r:id="rId4"/>
          </p:cNvPr>
          <p:cNvSpPr txBox="1"/>
          <p:nvPr/>
        </p:nvSpPr>
        <p:spPr>
          <a:xfrm>
            <a:off x="5988705" y="4436445"/>
            <a:ext cx="1846980" cy="400110"/>
          </a:xfrm>
          <a:prstGeom prst="rect">
            <a:avLst/>
          </a:prstGeom>
          <a:noFill/>
        </p:spPr>
        <p:txBody>
          <a:bodyPr wrap="none" rtlCol="0">
            <a:spAutoFit/>
          </a:bodyPr>
          <a:lstStyle/>
          <a:p>
            <a:r>
              <a:rPr lang="vi-VN" sz="2000" dirty="0" smtClean="0">
                <a:latin typeface="Calibri" panose="020F0502020204030204" pitchFamily="34" charset="0"/>
                <a:cs typeface="Calibri" panose="020F0502020204030204" pitchFamily="34" charset="0"/>
              </a:rPr>
              <a:t>Học liệu điện tử</a:t>
            </a:r>
            <a:endParaRPr lang="vi-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35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2</a:t>
            </a:fld>
            <a:endParaRPr lang="en" sz="1200" b="1">
              <a:solidFill>
                <a:srgbClr val="FFFFFF"/>
              </a:solidFill>
              <a:latin typeface="Roboto Condensed"/>
              <a:ea typeface="Roboto Condensed"/>
              <a:cs typeface="Roboto Condensed"/>
              <a:sym typeface="Roboto Condensed"/>
            </a:endParaRPr>
          </a:p>
        </p:txBody>
      </p:sp>
      <p:sp>
        <p:nvSpPr>
          <p:cNvPr id="5" name="TextBox 4">
            <a:hlinkClick r:id="rId2"/>
          </p:cNvPr>
          <p:cNvSpPr txBox="1"/>
          <p:nvPr/>
        </p:nvSpPr>
        <p:spPr>
          <a:xfrm>
            <a:off x="-1179095" y="4817745"/>
            <a:ext cx="3669632" cy="338554"/>
          </a:xfrm>
          <a:prstGeom prst="rect">
            <a:avLst/>
          </a:prstGeom>
          <a:noFill/>
        </p:spPr>
        <p:txBody>
          <a:bodyPr wrap="square" rtlCol="0">
            <a:spAutoFit/>
          </a:bodyPr>
          <a:lstStyle/>
          <a:p>
            <a:pPr algn="ctr"/>
            <a:r>
              <a:rPr lang="en-US" altLang="ko-KR" sz="800" smtClean="0">
                <a:solidFill>
                  <a:schemeClr val="bg1"/>
                </a:solidFill>
                <a:latin typeface="Arial" pitchFamily="34" charset="0"/>
                <a:cs typeface="Arial" pitchFamily="34" charset="0"/>
              </a:rPr>
              <a:t>© Copyright by HEID                                                                                                                                      website: sgk.sachmem.vn</a:t>
            </a:r>
            <a:endParaRPr lang="ko-KR" altLang="en-US" sz="800">
              <a:solidFill>
                <a:schemeClr val="bg1"/>
              </a:solidFill>
              <a:latin typeface="Arial" pitchFamily="34" charset="0"/>
              <a:cs typeface="Arial" pitchFamily="34" charset="0"/>
            </a:endParaRPr>
          </a:p>
        </p:txBody>
      </p:sp>
      <p:sp>
        <p:nvSpPr>
          <p:cNvPr id="6" name="TextBox 1"/>
          <p:cNvSpPr txBox="1">
            <a:spLocks noChangeArrowheads="1"/>
          </p:cNvSpPr>
          <p:nvPr/>
        </p:nvSpPr>
        <p:spPr bwMode="auto">
          <a:xfrm>
            <a:off x="0" y="22357"/>
            <a:ext cx="9144000" cy="461665"/>
          </a:xfrm>
          <a:prstGeom prst="rect">
            <a:avLst/>
          </a:prstGeom>
          <a:noFill/>
          <a:ln w="9525">
            <a:noFill/>
            <a:miter lim="800000"/>
            <a:headEnd/>
            <a:tailEnd/>
          </a:ln>
        </p:spPr>
        <p:txBody>
          <a:bodyPr wrap="square">
            <a:spAutoFit/>
          </a:bodyPr>
          <a:lstStyle/>
          <a:p>
            <a:pPr algn="ctr"/>
            <a:r>
              <a:rPr lang="en-US" sz="2400" b="1" dirty="0" smtClean="0">
                <a:solidFill>
                  <a:schemeClr val="tx1"/>
                </a:solidFill>
                <a:latin typeface="Calibri" panose="020F0502020204030204" pitchFamily="34" charset="0"/>
                <a:cs typeface="Calibri" panose="020F0502020204030204" pitchFamily="34" charset="0"/>
              </a:rPr>
              <a:t>BỘ SÁCH GIÁO </a:t>
            </a:r>
            <a:r>
              <a:rPr lang="en-US" sz="2400" b="1" dirty="0">
                <a:solidFill>
                  <a:schemeClr val="tx1"/>
                </a:solidFill>
                <a:latin typeface="Calibri" panose="020F0502020204030204" pitchFamily="34" charset="0"/>
                <a:cs typeface="Calibri" panose="020F0502020204030204" pitchFamily="34" charset="0"/>
              </a:rPr>
              <a:t>KHOA </a:t>
            </a:r>
            <a:r>
              <a:rPr lang="en-US" sz="2400" b="1" dirty="0" smtClean="0">
                <a:solidFill>
                  <a:schemeClr val="tx1"/>
                </a:solidFill>
                <a:latin typeface="Calibri" panose="020F0502020204030204" pitchFamily="34" charset="0"/>
                <a:cs typeface="Calibri" panose="020F0502020204030204" pitchFamily="34" charset="0"/>
              </a:rPr>
              <a:t>LỚP 1</a:t>
            </a:r>
            <a:endParaRPr lang="en-US" altLang="ko-KR" sz="2400" b="1" dirty="0" smtClean="0">
              <a:solidFill>
                <a:schemeClr val="tx1"/>
              </a:solidFill>
              <a:latin typeface="Calibri" panose="020F0502020204030204" pitchFamily="34" charset="0"/>
              <a:ea typeface="맑은 고딕" pitchFamily="50" charset="-127"/>
              <a:cs typeface="Calibri" panose="020F0502020204030204" pitchFamily="34" charset="0"/>
            </a:endParaRPr>
          </a:p>
        </p:txBody>
      </p:sp>
      <p:sp>
        <p:nvSpPr>
          <p:cNvPr id="7" name="TextBox 6"/>
          <p:cNvSpPr txBox="1"/>
          <p:nvPr/>
        </p:nvSpPr>
        <p:spPr>
          <a:xfrm>
            <a:off x="0" y="474844"/>
            <a:ext cx="9144000" cy="461665"/>
          </a:xfrm>
          <a:prstGeom prst="rect">
            <a:avLst/>
          </a:prstGeom>
          <a:noFill/>
          <a:ln>
            <a:noFill/>
          </a:ln>
        </p:spPr>
        <p:txBody>
          <a:bodyPr wrap="square">
            <a:spAutoFit/>
          </a:bodyPr>
          <a:lstStyle/>
          <a:p>
            <a:pPr algn="ctr" fontAlgn="auto">
              <a:spcBef>
                <a:spcPts val="0"/>
              </a:spcBef>
              <a:spcAft>
                <a:spcPts val="0"/>
              </a:spcAft>
              <a:defRPr/>
            </a:pPr>
            <a:r>
              <a:rPr kumimoji="0" lang="en-US" altLang="ko-KR" sz="2400" dirty="0" smtClean="0">
                <a:solidFill>
                  <a:schemeClr val="tx1"/>
                </a:solidFill>
                <a:latin typeface="Calibri" panose="020F0502020204030204" pitchFamily="34" charset="0"/>
                <a:cs typeface="Calibri" panose="020F0502020204030204" pitchFamily="34" charset="0"/>
              </a:rPr>
              <a:t>Cùng học để phát triển năng lực</a:t>
            </a:r>
            <a:endParaRPr kumimoji="0" lang="en-US" altLang="ko-KR" sz="2400" b="1" dirty="0">
              <a:solidFill>
                <a:schemeClr val="tx1"/>
              </a:solidFill>
              <a:latin typeface="Calibri" panose="020F0502020204030204" pitchFamily="34" charset="0"/>
              <a:cs typeface="Calibri" panose="020F0502020204030204" pitchFamily="34" charset="0"/>
            </a:endParaRPr>
          </a:p>
        </p:txBody>
      </p:sp>
      <p:pic>
        <p:nvPicPr>
          <p:cNvPr id="8" name="Picture 7" descr="Tieng-Viet-1-Tap-1-SHS"/>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89108" y="1284275"/>
            <a:ext cx="1152128" cy="1607620"/>
          </a:xfrm>
          <a:prstGeom prst="rect">
            <a:avLst/>
          </a:prstGeom>
        </p:spPr>
      </p:pic>
      <p:pic>
        <p:nvPicPr>
          <p:cNvPr id="9" name="Picture 8" descr="Tieng-Viet-1-Tap-2-SHS"/>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392522" y="1284274"/>
            <a:ext cx="1152128" cy="1607621"/>
          </a:xfrm>
          <a:prstGeom prst="rect">
            <a:avLst/>
          </a:prstGeom>
        </p:spPr>
      </p:pic>
      <p:pic>
        <p:nvPicPr>
          <p:cNvPr id="10" name="Picture 9" descr="Toan-1-SHS-Tap-1"/>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3995936" y="1284274"/>
            <a:ext cx="1152128" cy="1607621"/>
          </a:xfrm>
          <a:prstGeom prst="rect">
            <a:avLst/>
          </a:prstGeom>
        </p:spPr>
      </p:pic>
      <p:pic>
        <p:nvPicPr>
          <p:cNvPr id="11" name="Picture 10" descr="Toan-1-SHS-Tap-2"/>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5599350" y="1313586"/>
            <a:ext cx="1152164" cy="1607671"/>
          </a:xfrm>
          <a:prstGeom prst="rect">
            <a:avLst/>
          </a:prstGeom>
        </p:spPr>
      </p:pic>
      <p:pic>
        <p:nvPicPr>
          <p:cNvPr id="12" name="Picture 11" descr="Tu-nhien-Xa-hoi-1-SHS"/>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7202764" y="1313586"/>
            <a:ext cx="1152164" cy="1607671"/>
          </a:xfrm>
          <a:prstGeom prst="rect">
            <a:avLst/>
          </a:prstGeom>
        </p:spPr>
      </p:pic>
      <p:pic>
        <p:nvPicPr>
          <p:cNvPr id="13" name="Picture 12" descr="Dao-duc-1-SHS"/>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789108" y="3182230"/>
            <a:ext cx="1152164" cy="1607671"/>
          </a:xfrm>
          <a:prstGeom prst="rect">
            <a:avLst/>
          </a:prstGeom>
        </p:spPr>
      </p:pic>
      <p:pic>
        <p:nvPicPr>
          <p:cNvPr id="14" name="Picture 13" descr="Am-nhac-1-SHS"/>
          <p:cNvPicPr>
            <a:picLocks noGrp="1" noChangeAspect="1"/>
          </p:cNvPicPr>
          <p:nvPr isPhoto="1"/>
        </p:nvPicPr>
        <p:blipFill>
          <a:blip r:embed="rId9" cstate="print">
            <a:lum/>
            <a:extLst>
              <a:ext uri="{28A0092B-C50C-407E-A947-70E740481C1C}">
                <a14:useLocalDpi xmlns:a14="http://schemas.microsoft.com/office/drawing/2010/main" val="0"/>
              </a:ext>
            </a:extLst>
          </a:blip>
          <a:stretch>
            <a:fillRect/>
          </a:stretch>
        </p:blipFill>
        <p:spPr>
          <a:xfrm>
            <a:off x="2388505" y="3178308"/>
            <a:ext cx="1154975" cy="1611593"/>
          </a:xfrm>
          <a:prstGeom prst="rect">
            <a:avLst/>
          </a:prstGeom>
        </p:spPr>
      </p:pic>
      <p:pic>
        <p:nvPicPr>
          <p:cNvPr id="15" name="Picture 14" descr="My-thuat-1-SHS"/>
          <p:cNvPicPr>
            <a:picLocks noGrp="1" noChangeAspect="1"/>
          </p:cNvPicPr>
          <p:nvPr isPhoto="1"/>
        </p:nvPicPr>
        <p:blipFill>
          <a:blip r:embed="rId10" cstate="print">
            <a:lum/>
            <a:extLst>
              <a:ext uri="{28A0092B-C50C-407E-A947-70E740481C1C}">
                <a14:useLocalDpi xmlns:a14="http://schemas.microsoft.com/office/drawing/2010/main" val="0"/>
              </a:ext>
            </a:extLst>
          </a:blip>
          <a:stretch>
            <a:fillRect/>
          </a:stretch>
        </p:blipFill>
        <p:spPr>
          <a:xfrm>
            <a:off x="3995936" y="3201622"/>
            <a:ext cx="1152128" cy="1607621"/>
          </a:xfrm>
          <a:prstGeom prst="rect">
            <a:avLst/>
          </a:prstGeom>
        </p:spPr>
      </p:pic>
      <p:pic>
        <p:nvPicPr>
          <p:cNvPr id="16" name="Picture 15" descr="Hoat-dong-trai-nghiem-1-SHS"/>
          <p:cNvPicPr>
            <a:picLocks noGrp="1" noChangeAspect="1"/>
          </p:cNvPicPr>
          <p:nvPr isPhoto="1"/>
        </p:nvPicPr>
        <p:blipFill>
          <a:blip r:embed="rId11" cstate="print">
            <a:lum/>
            <a:extLst>
              <a:ext uri="{28A0092B-C50C-407E-A947-70E740481C1C}">
                <a14:useLocalDpi xmlns:a14="http://schemas.microsoft.com/office/drawing/2010/main" val="0"/>
              </a:ext>
            </a:extLst>
          </a:blip>
          <a:stretch>
            <a:fillRect/>
          </a:stretch>
        </p:blipFill>
        <p:spPr>
          <a:xfrm>
            <a:off x="5599350" y="3182230"/>
            <a:ext cx="1152164" cy="1607671"/>
          </a:xfrm>
          <a:prstGeom prst="rect">
            <a:avLst/>
          </a:prstGeom>
        </p:spPr>
      </p:pic>
      <p:pic>
        <p:nvPicPr>
          <p:cNvPr id="17" name="Picture 16" descr="Giao-duc-the-chat-1-SHS"/>
          <p:cNvPicPr>
            <a:picLocks noGrp="1" noChangeAspect="1"/>
          </p:cNvPicPr>
          <p:nvPr isPhoto="1"/>
        </p:nvPicPr>
        <p:blipFill>
          <a:blip r:embed="rId12" cstate="print">
            <a:lum/>
            <a:extLst>
              <a:ext uri="{28A0092B-C50C-407E-A947-70E740481C1C}">
                <a14:useLocalDpi xmlns:a14="http://schemas.microsoft.com/office/drawing/2010/main" val="0"/>
              </a:ext>
            </a:extLst>
          </a:blip>
          <a:stretch>
            <a:fillRect/>
          </a:stretch>
        </p:blipFill>
        <p:spPr>
          <a:xfrm>
            <a:off x="7202728" y="3178308"/>
            <a:ext cx="1152164" cy="1607670"/>
          </a:xfrm>
          <a:prstGeom prst="rect">
            <a:avLst/>
          </a:prstGeom>
        </p:spPr>
      </p:pic>
      <p:sp>
        <p:nvSpPr>
          <p:cNvPr id="19" name="Rectangle 18"/>
          <p:cNvSpPr/>
          <p:nvPr/>
        </p:nvSpPr>
        <p:spPr>
          <a:xfrm>
            <a:off x="4238589" y="985741"/>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7BE"/>
              </a:solidFill>
            </a:endParaRPr>
          </a:p>
        </p:txBody>
      </p:sp>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8045" y="99169"/>
            <a:ext cx="493337" cy="464318"/>
          </a:xfrm>
          <a:prstGeom prst="rect">
            <a:avLst/>
          </a:prstGeom>
        </p:spPr>
      </p:pic>
    </p:spTree>
    <p:extLst>
      <p:ext uri="{BB962C8B-B14F-4D97-AF65-F5344CB8AC3E}">
        <p14:creationId xmlns:p14="http://schemas.microsoft.com/office/powerpoint/2010/main" val="2826610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20</a:t>
            </a:fld>
            <a:endParaRPr lang="en" sz="1200" b="1">
              <a:solidFill>
                <a:srgbClr val="FFFFFF"/>
              </a:solidFill>
              <a:latin typeface="Roboto Condensed"/>
              <a:ea typeface="Roboto Condensed"/>
              <a:cs typeface="Roboto Condensed"/>
              <a:sym typeface="Roboto Condensed"/>
            </a:endParaRPr>
          </a:p>
        </p:txBody>
      </p:sp>
      <p:sp>
        <p:nvSpPr>
          <p:cNvPr id="4" name="Subtitle 2"/>
          <p:cNvSpPr txBox="1">
            <a:spLocks/>
          </p:cNvSpPr>
          <p:nvPr/>
        </p:nvSpPr>
        <p:spPr>
          <a:xfrm>
            <a:off x="300446" y="649737"/>
            <a:ext cx="9026434" cy="438671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buClr>
                <a:srgbClr val="ED8707"/>
              </a:buClr>
              <a:buSzPct val="100000"/>
            </a:pPr>
            <a:r>
              <a:rPr lang="en-US" sz="2400" dirty="0" err="1" smtClean="0">
                <a:latin typeface="Calibri" panose="020F0502020204030204" pitchFamily="34" charset="0"/>
                <a:cs typeface="Calibri" panose="020F0502020204030204" pitchFamily="34" charset="0"/>
              </a:rPr>
              <a:t>Ngoài</a:t>
            </a:r>
            <a:r>
              <a:rPr lang="en-US" sz="2400" dirty="0" smtClean="0">
                <a:latin typeface="Calibri" panose="020F0502020204030204" pitchFamily="34" charset="0"/>
                <a:cs typeface="Calibri" panose="020F0502020204030204" pitchFamily="34" charset="0"/>
              </a:rPr>
              <a:t> SGK </a:t>
            </a:r>
            <a:r>
              <a:rPr lang="en-US" sz="2400" dirty="0" err="1" smtClean="0">
                <a:latin typeface="Calibri" panose="020F0502020204030204" pitchFamily="34" charset="0"/>
                <a:cs typeface="Calibri" panose="020F0502020204030204" pitchFamily="34" charset="0"/>
              </a:rPr>
              <a:t>và</a:t>
            </a:r>
            <a:r>
              <a:rPr lang="en-US" sz="2400" dirty="0" smtClean="0">
                <a:latin typeface="Calibri" panose="020F0502020204030204" pitchFamily="34" charset="0"/>
                <a:cs typeface="Calibri" panose="020F0502020204030204" pitchFamily="34" charset="0"/>
              </a:rPr>
              <a:t> SGV </a:t>
            </a:r>
            <a:r>
              <a:rPr lang="en-US" sz="2400" dirty="0" err="1" smtClean="0">
                <a:latin typeface="Calibri" panose="020F0502020204030204" pitchFamily="34" charset="0"/>
                <a:cs typeface="Calibri" panose="020F0502020204030204" pitchFamily="34" charset="0"/>
              </a:rPr>
              <a:t>còn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có</a:t>
            </a:r>
            <a:r>
              <a:rPr lang="en-US" sz="2400" dirty="0" smtClean="0">
                <a:latin typeface="Calibri" panose="020F0502020204030204" pitchFamily="34" charset="0"/>
                <a:cs typeface="Calibri" panose="020F0502020204030204" pitchFamily="34" charset="0"/>
              </a:rPr>
              <a:t>:</a:t>
            </a:r>
          </a:p>
          <a:p>
            <a:pPr marL="342900" indent="-342900">
              <a:buClr>
                <a:srgbClr val="F36D21"/>
              </a:buClr>
              <a:buSzPct val="100000"/>
              <a:buFont typeface="Arial" panose="020B0604020202020204" pitchFamily="34" charset="0"/>
              <a:buChar char="•"/>
            </a:pPr>
            <a:r>
              <a:rPr lang="en-US" sz="2400" spc="-75" dirty="0" err="1" smtClean="0">
                <a:solidFill>
                  <a:srgbClr val="006EB5"/>
                </a:solidFill>
                <a:latin typeface="Calibri" panose="020F0502020204030204" pitchFamily="34" charset="0"/>
                <a:cs typeface="Calibri" panose="020F0502020204030204" pitchFamily="34" charset="0"/>
              </a:rPr>
              <a:t>Vở</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bài</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tập</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Toán</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giúp</a:t>
            </a:r>
            <a:r>
              <a:rPr lang="en-US" sz="2400" spc="-75" dirty="0" smtClean="0">
                <a:solidFill>
                  <a:srgbClr val="006EB5"/>
                </a:solidFill>
                <a:latin typeface="Calibri" panose="020F0502020204030204" pitchFamily="34" charset="0"/>
                <a:cs typeface="Calibri" panose="020F0502020204030204" pitchFamily="34" charset="0"/>
              </a:rPr>
              <a:t> HS </a:t>
            </a:r>
            <a:r>
              <a:rPr lang="en-US" sz="2400" spc="-75" dirty="0" err="1" smtClean="0">
                <a:solidFill>
                  <a:srgbClr val="006EB5"/>
                </a:solidFill>
                <a:latin typeface="Calibri" panose="020F0502020204030204" pitchFamily="34" charset="0"/>
                <a:cs typeface="Calibri" panose="020F0502020204030204" pitchFamily="34" charset="0"/>
              </a:rPr>
              <a:t>luyện</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tập</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để</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củng</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cố</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khắc</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sâu</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kiến</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thức</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nhuần</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nhuyễn</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kĩ</a:t>
            </a:r>
            <a:r>
              <a:rPr lang="en-US" sz="2400" spc="-75" dirty="0" smtClean="0">
                <a:solidFill>
                  <a:srgbClr val="006EB5"/>
                </a:solidFill>
                <a:latin typeface="Calibri" panose="020F0502020204030204" pitchFamily="34" charset="0"/>
                <a:cs typeface="Calibri" panose="020F0502020204030204" pitchFamily="34" charset="0"/>
              </a:rPr>
              <a:t> </a:t>
            </a:r>
            <a:r>
              <a:rPr lang="en-US" sz="2400" spc="-75" dirty="0" err="1" smtClean="0">
                <a:solidFill>
                  <a:srgbClr val="006EB5"/>
                </a:solidFill>
                <a:latin typeface="Calibri" panose="020F0502020204030204" pitchFamily="34" charset="0"/>
                <a:cs typeface="Calibri" panose="020F0502020204030204" pitchFamily="34" charset="0"/>
              </a:rPr>
              <a:t>năng</a:t>
            </a:r>
            <a:r>
              <a:rPr lang="en-US" sz="2400" spc="-75" dirty="0" smtClean="0">
                <a:solidFill>
                  <a:srgbClr val="006EB5"/>
                </a:solidFill>
                <a:latin typeface="Calibri" panose="020F0502020204030204" pitchFamily="34" charset="0"/>
                <a:cs typeface="Calibri" panose="020F0502020204030204" pitchFamily="34" charset="0"/>
              </a:rPr>
              <a:t>.</a:t>
            </a:r>
          </a:p>
          <a:p>
            <a:pPr marL="342900" indent="-342900">
              <a:buClr>
                <a:srgbClr val="F36D21"/>
              </a:buClr>
              <a:buSzPct val="100000"/>
              <a:buFont typeface="Arial" panose="020B0604020202020204" pitchFamily="34" charset="0"/>
              <a:buChar char="•"/>
            </a:pPr>
            <a:r>
              <a:rPr lang="en-US" sz="2400" dirty="0" err="1" smtClean="0">
                <a:solidFill>
                  <a:srgbClr val="006EB5"/>
                </a:solidFill>
                <a:latin typeface="Calibri" panose="020F0502020204030204" pitchFamily="34" charset="0"/>
                <a:cs typeface="Calibri" panose="020F0502020204030204" pitchFamily="34" charset="0"/>
              </a:rPr>
              <a:t>Thiết</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bị</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đồ</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dùng</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dạy</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học</a:t>
            </a:r>
            <a:endParaRPr lang="en-US" sz="2400" dirty="0" smtClean="0">
              <a:solidFill>
                <a:srgbClr val="006EB5"/>
              </a:solidFill>
              <a:latin typeface="Calibri" panose="020F0502020204030204" pitchFamily="34" charset="0"/>
              <a:cs typeface="Calibri" panose="020F0502020204030204" pitchFamily="34" charset="0"/>
            </a:endParaRPr>
          </a:p>
          <a:p>
            <a:pPr marL="342900" indent="-342900">
              <a:buClr>
                <a:srgbClr val="F36D21"/>
              </a:buClr>
              <a:buSzPct val="100000"/>
              <a:buFont typeface="Arial" panose="020B0604020202020204" pitchFamily="34" charset="0"/>
              <a:buChar char="•"/>
            </a:pPr>
            <a:r>
              <a:rPr lang="en-US" sz="2400" dirty="0" err="1" smtClean="0">
                <a:solidFill>
                  <a:srgbClr val="006EB5"/>
                </a:solidFill>
                <a:latin typeface="Calibri" panose="020F0502020204030204" pitchFamily="34" charset="0"/>
                <a:cs typeface="Calibri" panose="020F0502020204030204" pitchFamily="34" charset="0"/>
              </a:rPr>
              <a:t>Học</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liệu</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điện</a:t>
            </a:r>
            <a:r>
              <a:rPr lang="en-US" sz="2400" dirty="0" smtClean="0">
                <a:solidFill>
                  <a:srgbClr val="006EB5"/>
                </a:solidFill>
                <a:latin typeface="Calibri" panose="020F0502020204030204" pitchFamily="34" charset="0"/>
                <a:cs typeface="Calibri" panose="020F0502020204030204" pitchFamily="34" charset="0"/>
              </a:rPr>
              <a:t> </a:t>
            </a:r>
            <a:r>
              <a:rPr lang="en-US" sz="2400" dirty="0" err="1" smtClean="0">
                <a:solidFill>
                  <a:srgbClr val="006EB5"/>
                </a:solidFill>
                <a:latin typeface="Calibri" panose="020F0502020204030204" pitchFamily="34" charset="0"/>
                <a:cs typeface="Calibri" panose="020F0502020204030204" pitchFamily="34" charset="0"/>
              </a:rPr>
              <a:t>tử</a:t>
            </a:r>
            <a:endParaRPr lang="en-US" sz="2400" dirty="0" smtClean="0">
              <a:solidFill>
                <a:srgbClr val="006EB5"/>
              </a:solidFill>
              <a:latin typeface="Calibri" panose="020F0502020204030204" pitchFamily="34" charset="0"/>
              <a:cs typeface="Calibri" panose="020F0502020204030204" pitchFamily="34" charset="0"/>
            </a:endParaRPr>
          </a:p>
          <a:p>
            <a:pPr marL="685800" lvl="1" indent="-342900">
              <a:buClr>
                <a:srgbClr val="F36D21"/>
              </a:buClr>
              <a:buSzPct val="100000"/>
              <a:buFont typeface="+mj-lt"/>
              <a:buAutoNum type="arabicPeriod"/>
            </a:pPr>
            <a:r>
              <a:rPr lang="en-US" sz="1600" dirty="0" err="1" smtClean="0">
                <a:latin typeface="Calibri" panose="020F0502020204030204" pitchFamily="34" charset="0"/>
                <a:cs typeface="Calibri" panose="020F0502020204030204" pitchFamily="34" charset="0"/>
              </a:rPr>
              <a:t>Những</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điều</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cần</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biết</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về</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bộ</a:t>
            </a:r>
            <a:r>
              <a:rPr lang="en-US" sz="1600" dirty="0" smtClean="0">
                <a:latin typeface="Calibri" panose="020F0502020204030204" pitchFamily="34" charset="0"/>
                <a:cs typeface="Calibri" panose="020F0502020204030204" pitchFamily="34" charset="0"/>
              </a:rPr>
              <a:t> SGK</a:t>
            </a:r>
          </a:p>
          <a:p>
            <a:pPr marL="685800" lvl="1" indent="-342900">
              <a:buClr>
                <a:srgbClr val="F36D21"/>
              </a:buClr>
              <a:buSzPct val="100000"/>
              <a:buFont typeface="+mj-lt"/>
              <a:buAutoNum type="arabicPeriod"/>
            </a:pPr>
            <a:r>
              <a:rPr lang="en-US" sz="1600" dirty="0" err="1" smtClean="0">
                <a:latin typeface="Calibri" panose="020F0502020204030204" pitchFamily="34" charset="0"/>
                <a:cs typeface="Calibri" panose="020F0502020204030204" pitchFamily="34" charset="0"/>
              </a:rPr>
              <a:t>Tập</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huấn</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giáo</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viên</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trực</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tuyến</a:t>
            </a:r>
            <a:endParaRPr lang="en-US" sz="1600" dirty="0" smtClean="0">
              <a:latin typeface="Calibri" panose="020F0502020204030204" pitchFamily="34" charset="0"/>
              <a:cs typeface="Calibri" panose="020F0502020204030204" pitchFamily="34" charset="0"/>
            </a:endParaRPr>
          </a:p>
          <a:p>
            <a:pPr marL="685800" lvl="1" indent="-342900">
              <a:buClr>
                <a:srgbClr val="F36D21"/>
              </a:buClr>
              <a:buSzPct val="100000"/>
              <a:buFont typeface="+mj-lt"/>
              <a:buAutoNum type="arabicPeriod"/>
            </a:pPr>
            <a:r>
              <a:rPr lang="en-US" sz="1600" dirty="0" err="1" smtClean="0">
                <a:latin typeface="Calibri" panose="020F0502020204030204" pitchFamily="34" charset="0"/>
                <a:cs typeface="Calibri" panose="020F0502020204030204" pitchFamily="34" charset="0"/>
              </a:rPr>
              <a:t>Sách</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giáo</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viên</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bản</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điện</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tử</a:t>
            </a:r>
            <a:r>
              <a:rPr lang="en-US" sz="1600" dirty="0" smtClean="0">
                <a:latin typeface="Calibri" panose="020F0502020204030204" pitchFamily="34" charset="0"/>
                <a:cs typeface="Calibri" panose="020F0502020204030204" pitchFamily="34" charset="0"/>
              </a:rPr>
              <a:t>)</a:t>
            </a:r>
          </a:p>
          <a:p>
            <a:pPr marL="685800" lvl="1" indent="-342900">
              <a:buClr>
                <a:srgbClr val="F36D21"/>
              </a:buClr>
              <a:buSzPct val="100000"/>
              <a:buFont typeface="+mj-lt"/>
              <a:buAutoNum type="arabicPeriod"/>
            </a:pPr>
            <a:r>
              <a:rPr lang="en-US" sz="1600" dirty="0" err="1" smtClean="0">
                <a:latin typeface="Calibri" panose="020F0502020204030204" pitchFamily="34" charset="0"/>
                <a:cs typeface="Calibri" panose="020F0502020204030204" pitchFamily="34" charset="0"/>
              </a:rPr>
              <a:t>Bản</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thuyết</a:t>
            </a:r>
            <a:r>
              <a:rPr lang="en-US" sz="1600" dirty="0" smtClean="0">
                <a:latin typeface="Calibri" panose="020F0502020204030204" pitchFamily="34" charset="0"/>
                <a:cs typeface="Calibri" panose="020F0502020204030204" pitchFamily="34" charset="0"/>
              </a:rPr>
              <a:t> minh </a:t>
            </a:r>
          </a:p>
          <a:p>
            <a:pPr marL="685800" lvl="1" indent="-342900">
              <a:buClr>
                <a:srgbClr val="F36D21"/>
              </a:buClr>
              <a:buSzPct val="100000"/>
              <a:buFont typeface="+mj-lt"/>
              <a:buAutoNum type="arabicPeriod"/>
            </a:pPr>
            <a:r>
              <a:rPr lang="vi-VN" sz="1600" dirty="0" smtClean="0">
                <a:latin typeface="Calibri" panose="020F0502020204030204" pitchFamily="34" charset="0"/>
                <a:cs typeface="Calibri" panose="020F0502020204030204" pitchFamily="34" charset="0"/>
              </a:rPr>
              <a:t>Tư liệu giảng </a:t>
            </a:r>
            <a:r>
              <a:rPr lang="en-US" sz="1600" dirty="0" err="1" smtClean="0">
                <a:latin typeface="Calibri" panose="020F0502020204030204" pitchFamily="34" charset="0"/>
                <a:cs typeface="Calibri" panose="020F0502020204030204" pitchFamily="34" charset="0"/>
              </a:rPr>
              <a:t>dạy</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Powerpoint</a:t>
            </a:r>
            <a:r>
              <a:rPr lang="en-US" sz="1600" dirty="0" smtClean="0">
                <a:latin typeface="Calibri" panose="020F0502020204030204" pitchFamily="34" charset="0"/>
                <a:cs typeface="Calibri" panose="020F0502020204030204" pitchFamily="34" charset="0"/>
              </a:rPr>
              <a:t>)</a:t>
            </a:r>
          </a:p>
          <a:p>
            <a:pPr marL="685800" lvl="1" indent="-342900">
              <a:buClr>
                <a:srgbClr val="F36D21"/>
              </a:buClr>
              <a:buSzPct val="100000"/>
              <a:buFont typeface="+mj-lt"/>
              <a:buAutoNum type="arabicPeriod"/>
            </a:pPr>
            <a:r>
              <a:rPr lang="en-US" sz="1600" dirty="0" smtClean="0">
                <a:latin typeface="Calibri" panose="020F0502020204030204" pitchFamily="34" charset="0"/>
                <a:cs typeface="Calibri" panose="020F0502020204030204" pitchFamily="34" charset="0"/>
              </a:rPr>
              <a:t>Video </a:t>
            </a:r>
            <a:r>
              <a:rPr lang="en-US" sz="1600" dirty="0" err="1" smtClean="0">
                <a:latin typeface="Calibri" panose="020F0502020204030204" pitchFamily="34" charset="0"/>
                <a:cs typeface="Calibri" panose="020F0502020204030204" pitchFamily="34" charset="0"/>
              </a:rPr>
              <a:t>tiết</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học</a:t>
            </a:r>
            <a:r>
              <a:rPr lang="en-US" sz="1600" dirty="0" smtClean="0">
                <a:latin typeface="Calibri" panose="020F0502020204030204" pitchFamily="34" charset="0"/>
                <a:cs typeface="Calibri" panose="020F0502020204030204" pitchFamily="34" charset="0"/>
              </a:rPr>
              <a:t> (minh </a:t>
            </a:r>
            <a:r>
              <a:rPr lang="en-US" sz="1600" dirty="0" err="1" smtClean="0">
                <a:latin typeface="Calibri" panose="020F0502020204030204" pitchFamily="34" charset="0"/>
                <a:cs typeface="Calibri" panose="020F0502020204030204" pitchFamily="34" charset="0"/>
              </a:rPr>
              <a:t>hoạ</a:t>
            </a:r>
            <a:r>
              <a:rPr lang="en-US" sz="1600" dirty="0" smtClean="0">
                <a:latin typeface="Calibri" panose="020F0502020204030204" pitchFamily="34" charset="0"/>
                <a:cs typeface="Calibri" panose="020F0502020204030204" pitchFamily="34" charset="0"/>
              </a:rPr>
              <a:t>) </a:t>
            </a:r>
          </a:p>
          <a:p>
            <a:pPr marL="685800" lvl="1" indent="-342900">
              <a:buClr>
                <a:srgbClr val="F36D21"/>
              </a:buClr>
              <a:buSzPct val="100000"/>
              <a:buFont typeface="+mj-lt"/>
              <a:buAutoNum type="arabicPeriod"/>
            </a:pPr>
            <a:r>
              <a:rPr lang="vi-VN" sz="1600" dirty="0" smtClean="0">
                <a:latin typeface="Calibri" panose="020F0502020204030204" pitchFamily="34" charset="0"/>
                <a:cs typeface="Calibri" panose="020F0502020204030204" pitchFamily="34" charset="0"/>
              </a:rPr>
              <a:t>Sách Mềm </a:t>
            </a:r>
            <a:r>
              <a:rPr lang="en-US" sz="1600" dirty="0" smtClean="0">
                <a:latin typeface="Calibri" panose="020F0502020204030204" pitchFamily="34" charset="0"/>
                <a:cs typeface="Calibri" panose="020F0502020204030204" pitchFamily="34" charset="0"/>
              </a:rPr>
              <a:t>-</a:t>
            </a:r>
            <a:r>
              <a:rPr lang="vi-VN" sz="1600" dirty="0" smtClean="0">
                <a:latin typeface="Calibri" panose="020F0502020204030204" pitchFamily="34" charset="0"/>
                <a:cs typeface="Calibri" panose="020F0502020204030204" pitchFamily="34" charset="0"/>
              </a:rPr>
              <a:t> Sách giáo viên </a:t>
            </a:r>
            <a:endParaRPr lang="en-US" sz="1600" dirty="0" smtClean="0">
              <a:latin typeface="Calibri" panose="020F0502020204030204" pitchFamily="34" charset="0"/>
              <a:cs typeface="Calibri" panose="020F0502020204030204" pitchFamily="34" charset="0"/>
            </a:endParaRPr>
          </a:p>
          <a:p>
            <a:pPr marL="685800" lvl="1" indent="-342900">
              <a:buClr>
                <a:srgbClr val="F36D21"/>
              </a:buClr>
              <a:buSzPct val="100000"/>
              <a:buFont typeface="+mj-lt"/>
              <a:buAutoNum type="arabicPeriod"/>
            </a:pPr>
            <a:r>
              <a:rPr lang="vi-VN" sz="1600" dirty="0" smtClean="0">
                <a:latin typeface="Calibri" panose="020F0502020204030204" pitchFamily="34" charset="0"/>
                <a:cs typeface="Calibri" panose="020F0502020204030204" pitchFamily="34" charset="0"/>
              </a:rPr>
              <a:t>Sách Mềm </a:t>
            </a:r>
            <a:r>
              <a:rPr lang="en-US" sz="1600" dirty="0" smtClean="0">
                <a:latin typeface="Calibri" panose="020F0502020204030204" pitchFamily="34" charset="0"/>
                <a:cs typeface="Calibri" panose="020F0502020204030204" pitchFamily="34" charset="0"/>
              </a:rPr>
              <a:t>-</a:t>
            </a:r>
            <a:r>
              <a:rPr lang="vi-VN" sz="1600" dirty="0" smtClean="0">
                <a:latin typeface="Calibri" panose="020F0502020204030204" pitchFamily="34" charset="0"/>
                <a:cs typeface="Calibri" panose="020F0502020204030204" pitchFamily="34" charset="0"/>
              </a:rPr>
              <a:t> Sách giáo khoa </a:t>
            </a:r>
            <a:endParaRPr lang="en-US" sz="1600" dirty="0" smtClean="0">
              <a:latin typeface="Calibri" panose="020F0502020204030204" pitchFamily="34" charset="0"/>
              <a:cs typeface="Calibri" panose="020F0502020204030204" pitchFamily="34" charset="0"/>
            </a:endParaRPr>
          </a:p>
        </p:txBody>
      </p:sp>
      <p:sp>
        <p:nvSpPr>
          <p:cNvPr id="5" name="TextBox 4"/>
          <p:cNvSpPr txBox="1"/>
          <p:nvPr/>
        </p:nvSpPr>
        <p:spPr>
          <a:xfrm>
            <a:off x="300446" y="111033"/>
            <a:ext cx="6003567" cy="400110"/>
          </a:xfrm>
          <a:prstGeom prst="rect">
            <a:avLst/>
          </a:prstGeom>
          <a:noFill/>
        </p:spPr>
        <p:txBody>
          <a:bodyPr wrap="none" rtlCol="0">
            <a:spAutoFit/>
          </a:bodyPr>
          <a:lstStyle/>
          <a:p>
            <a:r>
              <a:rPr lang="en-US" sz="2000" b="1" dirty="0" smtClean="0">
                <a:solidFill>
                  <a:schemeClr val="tx1"/>
                </a:solidFill>
              </a:rPr>
              <a:t>CÁC HỌC LIỆU HỖ TRỢ TỐI ĐA CHO GV VÀ HS</a:t>
            </a:r>
            <a:endParaRPr lang="en-US" sz="2000" b="1" dirty="0">
              <a:solidFill>
                <a:schemeClr val="tx1"/>
              </a:solidFill>
            </a:endParaRPr>
          </a:p>
        </p:txBody>
      </p:sp>
      <p:sp>
        <p:nvSpPr>
          <p:cNvPr id="6" name="Rectangle 5"/>
          <p:cNvSpPr/>
          <p:nvPr/>
        </p:nvSpPr>
        <p:spPr>
          <a:xfrm>
            <a:off x="424234" y="495753"/>
            <a:ext cx="666823" cy="45720"/>
          </a:xfrm>
          <a:prstGeom prst="rect">
            <a:avLst/>
          </a:prstGeom>
          <a:solidFill>
            <a:srgbClr val="006EB5"/>
          </a:solidFill>
          <a:ln>
            <a:solidFill>
              <a:srgbClr val="006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639" y="1550792"/>
            <a:ext cx="2431874" cy="3401308"/>
          </a:xfrm>
          <a:prstGeom prst="rect">
            <a:avLst/>
          </a:prstGeom>
          <a:effectLst>
            <a:glow rad="63500">
              <a:srgbClr val="006EB5"/>
            </a:glo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407" y="1982269"/>
            <a:ext cx="3006337" cy="22037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610" y="2086077"/>
            <a:ext cx="3525927" cy="2203704"/>
          </a:xfrm>
          <a:prstGeom prst="rect">
            <a:avLst/>
          </a:prstGeom>
        </p:spPr>
      </p:pic>
      <p:pic>
        <p:nvPicPr>
          <p:cNvPr id="9" name="Picture 8"/>
          <p:cNvPicPr>
            <a:picLocks noChangeAspect="1"/>
          </p:cNvPicPr>
          <p:nvPr/>
        </p:nvPicPr>
        <p:blipFill rotWithShape="1">
          <a:blip r:embed="rId5"/>
          <a:srcRect l="20278" t="3333" r="20417" b="445"/>
          <a:stretch/>
        </p:blipFill>
        <p:spPr>
          <a:xfrm>
            <a:off x="5388664" y="1722548"/>
            <a:ext cx="2926080" cy="2967189"/>
          </a:xfrm>
          <a:prstGeom prst="rect">
            <a:avLst/>
          </a:prstGeom>
          <a:effectLst>
            <a:glow rad="63500">
              <a:srgbClr val="006EB5"/>
            </a:glow>
          </a:effectLst>
        </p:spPr>
      </p:pic>
      <p:pic>
        <p:nvPicPr>
          <p:cNvPr id="10" name="Picture 9"/>
          <p:cNvPicPr>
            <a:picLocks noChangeAspect="1"/>
          </p:cNvPicPr>
          <p:nvPr/>
        </p:nvPicPr>
        <p:blipFill rotWithShape="1">
          <a:blip r:embed="rId6"/>
          <a:srcRect l="29622" t="16927" r="14062" b="15886"/>
          <a:stretch/>
        </p:blipFill>
        <p:spPr>
          <a:xfrm>
            <a:off x="5156085" y="1942357"/>
            <a:ext cx="3310979" cy="2468880"/>
          </a:xfrm>
          <a:prstGeom prst="rect">
            <a:avLst/>
          </a:prstGeom>
          <a:effectLst>
            <a:glow rad="63500">
              <a:schemeClr val="bg1"/>
            </a:glow>
          </a:effectLst>
        </p:spPr>
      </p:pic>
    </p:spTree>
    <p:extLst>
      <p:ext uri="{BB962C8B-B14F-4D97-AF65-F5344CB8AC3E}">
        <p14:creationId xmlns:p14="http://schemas.microsoft.com/office/powerpoint/2010/main" val="887155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 calcmode="lin" valueType="num">
                                      <p:cBhvr additive="base">
                                        <p:cTn id="3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2" presetID="6"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additive="base">
                                        <p:cTn id="3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 calcmode="lin" valueType="num">
                                      <p:cBhvr additive="base">
                                        <p:cTn id="4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500"/>
                            </p:stCondLst>
                            <p:childTnLst>
                              <p:par>
                                <p:cTn id="50" presetID="6" presetClass="entr" presetSubtype="16"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ircle(in)">
                                      <p:cBhvr>
                                        <p:cTn id="52" dur="2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 calcmode="lin" valueType="num">
                                      <p:cBhvr additive="base">
                                        <p:cTn id="5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9" presetID="1" presetClass="exit" presetSubtype="0" fill="hold" nodeType="withEffect">
                                  <p:stCondLst>
                                    <p:cond delay="0"/>
                                  </p:stCondLst>
                                  <p:childTnLst>
                                    <p:set>
                                      <p:cBhvr>
                                        <p:cTn id="60" dur="1" fill="hold">
                                          <p:stCondLst>
                                            <p:cond delay="0"/>
                                          </p:stCondLst>
                                        </p:cTn>
                                        <p:tgtEl>
                                          <p:spTgt spid="9"/>
                                        </p:tgtEl>
                                        <p:attrNameLst>
                                          <p:attrName>style.visibility</p:attrName>
                                        </p:attrNameLst>
                                      </p:cBhvr>
                                      <p:to>
                                        <p:strVal val="hidden"/>
                                      </p:to>
                                    </p:set>
                                  </p:childTnLst>
                                </p:cTn>
                              </p:par>
                              <p:par>
                                <p:cTn id="61" presetID="6" presetClass="entr" presetSubtype="16"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circle(in)">
                                      <p:cBhvr>
                                        <p:cTn id="63" dur="20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
                                            <p:txEl>
                                              <p:pRg st="8" end="8"/>
                                            </p:txEl>
                                          </p:spTgt>
                                        </p:tgtEl>
                                        <p:attrNameLst>
                                          <p:attrName>style.visibility</p:attrName>
                                        </p:attrNameLst>
                                      </p:cBhvr>
                                      <p:to>
                                        <p:strVal val="visible"/>
                                      </p:to>
                                    </p:set>
                                    <p:anim calcmode="lin" valueType="num">
                                      <p:cBhvr additive="base">
                                        <p:cTn id="6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4">
                                            <p:txEl>
                                              <p:pRg st="8" end="8"/>
                                            </p:txEl>
                                          </p:spTgt>
                                        </p:tgtEl>
                                        <p:attrNameLst>
                                          <p:attrName>ppt_y</p:attrName>
                                        </p:attrNameLst>
                                      </p:cBhvr>
                                      <p:tavLst>
                                        <p:tav tm="0">
                                          <p:val>
                                            <p:strVal val="1+#ppt_h/2"/>
                                          </p:val>
                                        </p:tav>
                                        <p:tav tm="100000">
                                          <p:val>
                                            <p:strVal val="#ppt_y"/>
                                          </p:val>
                                        </p:tav>
                                      </p:tavLst>
                                    </p:anim>
                                  </p:childTnLst>
                                </p:cTn>
                              </p:par>
                              <p:par>
                                <p:cTn id="70" presetID="1" presetClass="exit" presetSubtype="0" fill="hold" nodeType="withEffect">
                                  <p:stCondLst>
                                    <p:cond delay="0"/>
                                  </p:stCondLst>
                                  <p:childTnLst>
                                    <p:set>
                                      <p:cBhvr>
                                        <p:cTn id="71" dur="1" fill="hold">
                                          <p:stCondLst>
                                            <p:cond delay="0"/>
                                          </p:stCondLst>
                                        </p:cTn>
                                        <p:tgtEl>
                                          <p:spTgt spid="2"/>
                                        </p:tgtEl>
                                        <p:attrNameLst>
                                          <p:attrName>style.visibility</p:attrName>
                                        </p:attrNameLst>
                                      </p:cBhvr>
                                      <p:to>
                                        <p:strVal val="hidden"/>
                                      </p:to>
                                    </p:set>
                                  </p:childTnLst>
                                </p:cTn>
                              </p:par>
                            </p:childTnLst>
                          </p:cTn>
                        </p:par>
                        <p:par>
                          <p:cTn id="72" fill="hold">
                            <p:stCondLst>
                              <p:cond delay="500"/>
                            </p:stCondLst>
                            <p:childTnLst>
                              <p:par>
                                <p:cTn id="73" presetID="6" presetClass="entr" presetSubtype="16" fill="hold"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circle(in)">
                                      <p:cBhvr>
                                        <p:cTn id="75" dur="20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 calcmode="lin" valueType="num">
                                      <p:cBhvr additive="base">
                                        <p:cTn id="80"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4">
                                            <p:txEl>
                                              <p:pRg st="10" end="10"/>
                                            </p:txEl>
                                          </p:spTgt>
                                        </p:tgtEl>
                                        <p:attrNameLst>
                                          <p:attrName>style.visibility</p:attrName>
                                        </p:attrNameLst>
                                      </p:cBhvr>
                                      <p:to>
                                        <p:strVal val="visible"/>
                                      </p:to>
                                    </p:set>
                                    <p:anim calcmode="lin" valueType="num">
                                      <p:cBhvr additive="base">
                                        <p:cTn id="86"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88" presetID="6" presetClass="entr" presetSubtype="16" fill="hold" nodeType="with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circle(in)">
                                      <p:cBhvr>
                                        <p:cTn id="90" dur="20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
                                            <p:txEl>
                                              <p:pRg st="11" end="11"/>
                                            </p:txEl>
                                          </p:spTgt>
                                        </p:tgtEl>
                                        <p:attrNameLst>
                                          <p:attrName>style.visibility</p:attrName>
                                        </p:attrNameLst>
                                      </p:cBhvr>
                                      <p:to>
                                        <p:strVal val="visible"/>
                                      </p:to>
                                    </p:set>
                                    <p:anim calcmode="lin" valueType="num">
                                      <p:cBhvr additive="base">
                                        <p:cTn id="95"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21</a:t>
            </a:fld>
            <a:endParaRPr lang="en" sz="1200" b="1">
              <a:solidFill>
                <a:srgbClr val="FFFFFF"/>
              </a:solidFill>
              <a:latin typeface="Roboto Condensed"/>
              <a:ea typeface="Roboto Condensed"/>
              <a:cs typeface="Roboto Condensed"/>
              <a:sym typeface="Roboto Condensed"/>
            </a:endParaRPr>
          </a:p>
        </p:txBody>
      </p:sp>
      <p:sp>
        <p:nvSpPr>
          <p:cNvPr id="4" name="TextBox 3"/>
          <p:cNvSpPr txBox="1"/>
          <p:nvPr/>
        </p:nvSpPr>
        <p:spPr>
          <a:xfrm>
            <a:off x="1202700" y="1642200"/>
            <a:ext cx="6510702" cy="375552"/>
          </a:xfrm>
          <a:prstGeom prst="rect">
            <a:avLst/>
          </a:prstGeom>
          <a:noFill/>
        </p:spPr>
        <p:txBody>
          <a:bodyPr wrap="square" rtlCol="0">
            <a:spAutoFit/>
          </a:bodyPr>
          <a:lstStyle/>
          <a:p>
            <a:pPr algn="ctr">
              <a:lnSpc>
                <a:spcPct val="150000"/>
              </a:lnSpc>
            </a:pPr>
            <a:r>
              <a:rPr lang="en-US" dirty="0" err="1" smtClean="0">
                <a:latin typeface="Arial" panose="020B0604020202020204" pitchFamily="34" charset="0"/>
                <a:cs typeface="Arial" panose="020B0604020202020204" pitchFamily="34" charset="0"/>
              </a:rPr>
              <a:t>Xem</a:t>
            </a:r>
            <a:r>
              <a:rPr lang="en-US" dirty="0" smtClean="0">
                <a:latin typeface="Arial" panose="020B0604020202020204" pitchFamily="34" charset="0"/>
                <a:cs typeface="Arial" panose="020B0604020202020204" pitchFamily="34" charset="0"/>
              </a:rPr>
              <a:t> demo </a:t>
            </a:r>
            <a:r>
              <a:rPr lang="en-US" dirty="0" err="1" smtClean="0">
                <a:latin typeface="Arial" panose="020B0604020202020204" pitchFamily="34" charset="0"/>
                <a:cs typeface="Arial" panose="020B0604020202020204" pitchFamily="34" charset="0"/>
              </a:rPr>
              <a:t>hệ</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thống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điện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môn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tại</a:t>
            </a:r>
            <a:r>
              <a:rPr lang="en-US" dirty="0" smtClean="0">
                <a:latin typeface="Arial" panose="020B0604020202020204" pitchFamily="34" charset="0"/>
                <a:cs typeface="Arial" panose="020B0604020202020204" pitchFamily="34" charset="0"/>
              </a:rPr>
              <a:t> website:</a:t>
            </a:r>
            <a:endParaRPr lang="en-US" dirty="0">
              <a:solidFill>
                <a:srgbClr val="0066B3"/>
              </a:solidFill>
              <a:latin typeface="Arial" panose="020B0604020202020204" pitchFamily="34" charset="0"/>
              <a:cs typeface="Arial" panose="020B0604020202020204" pitchFamily="34" charset="0"/>
            </a:endParaRPr>
          </a:p>
        </p:txBody>
      </p:sp>
      <p:sp>
        <p:nvSpPr>
          <p:cNvPr id="6" name="TextBox 5"/>
          <p:cNvSpPr txBox="1"/>
          <p:nvPr/>
        </p:nvSpPr>
        <p:spPr>
          <a:xfrm>
            <a:off x="300446" y="111033"/>
            <a:ext cx="6003567" cy="400110"/>
          </a:xfrm>
          <a:prstGeom prst="rect">
            <a:avLst/>
          </a:prstGeom>
          <a:noFill/>
        </p:spPr>
        <p:txBody>
          <a:bodyPr wrap="none" rtlCol="0">
            <a:spAutoFit/>
          </a:bodyPr>
          <a:lstStyle/>
          <a:p>
            <a:r>
              <a:rPr lang="en-US" sz="2000" b="1" dirty="0" smtClean="0">
                <a:solidFill>
                  <a:schemeClr val="tx1"/>
                </a:solidFill>
              </a:rPr>
              <a:t>CÁC HỌC LIỆU HỖ TRỢ TỐI ĐA CHO GV VÀ HS</a:t>
            </a:r>
            <a:endParaRPr lang="en-US" sz="2000" b="1" dirty="0">
              <a:solidFill>
                <a:schemeClr val="tx1"/>
              </a:solidFill>
            </a:endParaRPr>
          </a:p>
        </p:txBody>
      </p:sp>
      <p:sp>
        <p:nvSpPr>
          <p:cNvPr id="7" name="Rectangle 6"/>
          <p:cNvSpPr/>
          <p:nvPr/>
        </p:nvSpPr>
        <p:spPr>
          <a:xfrm>
            <a:off x="424234" y="495753"/>
            <a:ext cx="666823" cy="45720"/>
          </a:xfrm>
          <a:prstGeom prst="rect">
            <a:avLst/>
          </a:prstGeom>
          <a:solidFill>
            <a:srgbClr val="006EB5"/>
          </a:solidFill>
          <a:ln>
            <a:solidFill>
              <a:srgbClr val="006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2700" y="2219130"/>
            <a:ext cx="6538971" cy="1107996"/>
          </a:xfrm>
          <a:prstGeom prst="rect">
            <a:avLst/>
          </a:prstGeom>
        </p:spPr>
        <p:txBody>
          <a:bodyPr wrap="none">
            <a:spAutoFit/>
          </a:bodyPr>
          <a:lstStyle/>
          <a:p>
            <a:pPr algn="ctr"/>
            <a:r>
              <a:rPr lang="en-US" sz="6600" dirty="0">
                <a:solidFill>
                  <a:srgbClr val="006EB5"/>
                </a:solidFill>
                <a:latin typeface="Arial" panose="020B0604020202020204" pitchFamily="34" charset="0"/>
                <a:cs typeface="Arial" panose="020B0604020202020204" pitchFamily="34" charset="0"/>
              </a:rPr>
              <a:t>sgk.sachmem.vn</a:t>
            </a:r>
            <a:endParaRPr lang="en-US" sz="6600" dirty="0">
              <a:solidFill>
                <a:srgbClr val="006EB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350116"/>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22</a:t>
            </a:fld>
            <a:endParaRPr lang="en" sz="1200" b="1">
              <a:solidFill>
                <a:srgbClr val="FFFFFF"/>
              </a:solidFill>
              <a:latin typeface="Roboto Condensed"/>
              <a:ea typeface="Roboto Condensed"/>
              <a:cs typeface="Roboto Condensed"/>
              <a:sym typeface="Roboto Condensed"/>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 y="5429"/>
            <a:ext cx="9124698" cy="5132643"/>
          </a:xfrm>
          <a:prstGeom prst="rect">
            <a:avLst/>
          </a:prstGeom>
        </p:spPr>
      </p:pic>
      <p:sp>
        <p:nvSpPr>
          <p:cNvPr id="9" name="Rectangle 8"/>
          <p:cNvSpPr/>
          <p:nvPr/>
        </p:nvSpPr>
        <p:spPr>
          <a:xfrm>
            <a:off x="1889472" y="897696"/>
            <a:ext cx="5227214" cy="2627968"/>
          </a:xfrm>
          <a:prstGeom prst="rect">
            <a:avLst/>
          </a:prstGeom>
          <a:noFill/>
        </p:spPr>
        <p:txBody>
          <a:bodyPr wrap="none" lIns="91440" tIns="45720" rIns="91440" bIns="45720">
            <a:prstTxWarp prst="textArchUp">
              <a:avLst>
                <a:gd name="adj" fmla="val 11849354"/>
              </a:avLst>
            </a:prstTxWarp>
            <a:spAutoFit/>
          </a:bodyPr>
          <a:lstStyle/>
          <a:p>
            <a:pPr algn="ctr"/>
            <a:r>
              <a:rPr lang="en-US" sz="10000" b="1" smtClean="0">
                <a:ln w="0"/>
                <a:solidFill>
                  <a:schemeClr val="bg1"/>
                </a:solidFill>
                <a:effectLst>
                  <a:outerShdw blurRad="38100" dist="19050" dir="2700000" algn="tl" rotWithShape="0">
                    <a:schemeClr val="dk1">
                      <a:alpha val="40000"/>
                    </a:schemeClr>
                  </a:outerShdw>
                </a:effectLst>
              </a:rPr>
              <a:t>TRÂN TRỌNG CẢM ƠN!</a:t>
            </a:r>
            <a:endParaRPr lang="en-US" sz="10000" b="1">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08789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003" y="1126710"/>
            <a:ext cx="1797742" cy="2517206"/>
          </a:xfrm>
          <a:prstGeom prst="rect">
            <a:avLst/>
          </a:prstGeom>
          <a:effectLst>
            <a:glow rad="38100">
              <a:srgbClr val="0077C1"/>
            </a:glo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91" y="1132653"/>
            <a:ext cx="1803746" cy="2517205"/>
          </a:xfrm>
          <a:prstGeom prst="rect">
            <a:avLst/>
          </a:prstGeom>
          <a:effectLst>
            <a:glow rad="38100">
              <a:srgbClr val="0077C1"/>
            </a:glo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937305"/>
            <a:ext cx="9144000" cy="1190625"/>
          </a:xfrm>
          <a:prstGeom prst="rect">
            <a:avLst/>
          </a:prstGeom>
        </p:spPr>
      </p:pic>
      <p:sp>
        <p:nvSpPr>
          <p:cNvPr id="9" name="Rectangle 8"/>
          <p:cNvSpPr/>
          <p:nvPr/>
        </p:nvSpPr>
        <p:spPr>
          <a:xfrm>
            <a:off x="-1130591" y="3838179"/>
            <a:ext cx="9143999" cy="400110"/>
          </a:xfrm>
          <a:prstGeom prst="rect">
            <a:avLst/>
          </a:prstGeom>
        </p:spPr>
        <p:txBody>
          <a:bodyPr wrap="square">
            <a:spAutoFit/>
          </a:bodyPr>
          <a:lstStyle/>
          <a:p>
            <a:pPr algn="ctr">
              <a:spcBef>
                <a:spcPts val="533"/>
              </a:spcBef>
              <a:spcAft>
                <a:spcPts val="400"/>
              </a:spcAft>
            </a:pPr>
            <a:r>
              <a:rPr lang="en-US" sz="2000" b="1" dirty="0">
                <a:solidFill>
                  <a:schemeClr val="tx1"/>
                </a:solidFill>
                <a:latin typeface="Calibri" panose="020F0502020204030204" pitchFamily="34" charset="0"/>
                <a:cs typeface="Calibri" panose="020F0502020204030204" pitchFamily="34" charset="0"/>
              </a:rPr>
              <a:t>Tổng </a:t>
            </a:r>
            <a:r>
              <a:rPr lang="en-US" sz="2000" b="1" dirty="0" smtClean="0">
                <a:solidFill>
                  <a:schemeClr val="tx1"/>
                </a:solidFill>
                <a:latin typeface="Calibri" panose="020F0502020204030204" pitchFamily="34" charset="0"/>
                <a:cs typeface="Calibri" panose="020F0502020204030204" pitchFamily="34" charset="0"/>
              </a:rPr>
              <a:t>Chủ biên kiêm </a:t>
            </a:r>
            <a:r>
              <a:rPr lang="en-US" sz="2000" b="1" dirty="0">
                <a:solidFill>
                  <a:schemeClr val="tx1"/>
                </a:solidFill>
                <a:latin typeface="Calibri" panose="020F0502020204030204" pitchFamily="34" charset="0"/>
                <a:cs typeface="Calibri" panose="020F0502020204030204" pitchFamily="34" charset="0"/>
              </a:rPr>
              <a:t>C</a:t>
            </a:r>
            <a:r>
              <a:rPr lang="en-US" sz="2000" b="1" dirty="0" smtClean="0">
                <a:solidFill>
                  <a:schemeClr val="tx1"/>
                </a:solidFill>
                <a:latin typeface="Calibri" panose="020F0502020204030204" pitchFamily="34" charset="0"/>
                <a:cs typeface="Calibri" panose="020F0502020204030204" pitchFamily="34" charset="0"/>
              </a:rPr>
              <a:t>hủ biên: </a:t>
            </a:r>
            <a:r>
              <a:rPr lang="en-US" sz="2000" dirty="0" smtClean="0">
                <a:solidFill>
                  <a:schemeClr val="tx1"/>
                </a:solidFill>
                <a:latin typeface="Calibri" panose="020F0502020204030204" pitchFamily="34" charset="0"/>
                <a:cs typeface="Calibri" panose="020F0502020204030204" pitchFamily="34" charset="0"/>
              </a:rPr>
              <a:t>NS. Hoàng Long</a:t>
            </a:r>
            <a:endParaRPr lang="en-US" sz="2000" dirty="0">
              <a:solidFill>
                <a:schemeClr val="tx1"/>
              </a:solidFill>
              <a:latin typeface="Calibri" panose="020F0502020204030204" pitchFamily="34" charset="0"/>
              <a:cs typeface="Calibri" panose="020F0502020204030204" pitchFamily="34" charset="0"/>
            </a:endParaRPr>
          </a:p>
        </p:txBody>
      </p:sp>
      <p:sp>
        <p:nvSpPr>
          <p:cNvPr id="10" name="TextBox 1"/>
          <p:cNvSpPr txBox="1">
            <a:spLocks noChangeArrowheads="1"/>
          </p:cNvSpPr>
          <p:nvPr/>
        </p:nvSpPr>
        <p:spPr bwMode="auto">
          <a:xfrm>
            <a:off x="573137" y="107392"/>
            <a:ext cx="7945475" cy="830997"/>
          </a:xfrm>
          <a:prstGeom prst="rect">
            <a:avLst/>
          </a:prstGeom>
          <a:noFill/>
          <a:ln w="9525">
            <a:noFill/>
            <a:miter lim="800000"/>
            <a:headEnd/>
            <a:tailEnd/>
          </a:ln>
        </p:spPr>
        <p:txBody>
          <a:bodyPr wrap="square">
            <a:spAutoFit/>
          </a:bodyPr>
          <a:lstStyle/>
          <a:p>
            <a:pPr algn="ctr"/>
            <a:r>
              <a:rPr lang="en-US" sz="2400" b="1" dirty="0" smtClean="0">
                <a:solidFill>
                  <a:schemeClr val="tx1"/>
                </a:solidFill>
                <a:latin typeface="Calibri" panose="020F0502020204030204" pitchFamily="34" charset="0"/>
                <a:cs typeface="Calibri" panose="020F0502020204030204" pitchFamily="34" charset="0"/>
              </a:rPr>
              <a:t>GIỚI THIỆU BỘ SÁCH CÙNG HỌC ĐỂ PHÁT TRIỂN NĂNG LỰC</a:t>
            </a:r>
            <a:r>
              <a:rPr lang="en-US" sz="2400" b="1" dirty="0">
                <a:solidFill>
                  <a:schemeClr val="tx1"/>
                </a:solidFill>
                <a:latin typeface="Calibri" panose="020F0502020204030204" pitchFamily="34" charset="0"/>
                <a:cs typeface="Calibri" panose="020F0502020204030204" pitchFamily="34" charset="0"/>
              </a:rPr>
              <a:t/>
            </a:r>
            <a:br>
              <a:rPr lang="en-US" sz="2400" b="1" dirty="0">
                <a:solidFill>
                  <a:schemeClr val="tx1"/>
                </a:solidFill>
                <a:latin typeface="Calibri" panose="020F0502020204030204" pitchFamily="34" charset="0"/>
                <a:cs typeface="Calibri" panose="020F0502020204030204" pitchFamily="34" charset="0"/>
              </a:rPr>
            </a:br>
            <a:r>
              <a:rPr lang="en-US" sz="2400" dirty="0" smtClean="0">
                <a:solidFill>
                  <a:schemeClr val="tx1"/>
                </a:solidFill>
                <a:latin typeface="Calibri" panose="020F0502020204030204" pitchFamily="34" charset="0"/>
                <a:cs typeface="Calibri" panose="020F0502020204030204" pitchFamily="34" charset="0"/>
              </a:rPr>
              <a:t>Âm nhạc lớp 1</a:t>
            </a:r>
            <a:endParaRPr lang="en-US" altLang="ko-KR" sz="2400" dirty="0" smtClean="0">
              <a:solidFill>
                <a:schemeClr val="tx1"/>
              </a:solidFill>
              <a:latin typeface="Calibri" panose="020F0502020204030204" pitchFamily="34" charset="0"/>
              <a:ea typeface="맑은 고딕" pitchFamily="50" charset="-127"/>
              <a:cs typeface="Calibri" panose="020F0502020204030204" pitchFamily="34" charset="0"/>
            </a:endParaRPr>
          </a:p>
        </p:txBody>
      </p:sp>
      <p:sp>
        <p:nvSpPr>
          <p:cNvPr id="18" name="TextBox 17">
            <a:hlinkClick r:id="rId6"/>
          </p:cNvPr>
          <p:cNvSpPr txBox="1"/>
          <p:nvPr/>
        </p:nvSpPr>
        <p:spPr>
          <a:xfrm>
            <a:off x="6696732" y="4857257"/>
            <a:ext cx="3669632" cy="338554"/>
          </a:xfrm>
          <a:prstGeom prst="rect">
            <a:avLst/>
          </a:prstGeom>
          <a:noFill/>
        </p:spPr>
        <p:txBody>
          <a:bodyPr wrap="square" rtlCol="0">
            <a:spAutoFit/>
          </a:bodyPr>
          <a:lstStyle/>
          <a:p>
            <a:pPr algn="ctr"/>
            <a:r>
              <a:rPr lang="en-US" altLang="ko-KR" sz="800" dirty="0" smtClean="0">
                <a:solidFill>
                  <a:schemeClr val="bg1"/>
                </a:solidFill>
                <a:latin typeface="Arial" pitchFamily="34" charset="0"/>
                <a:cs typeface="Arial" pitchFamily="34" charset="0"/>
              </a:rPr>
              <a:t>© Copyright by HEID                                                                                                                                      website: sgk.sachmem.vn</a:t>
            </a:r>
            <a:endParaRPr lang="ko-KR" altLang="en-US" sz="800" dirty="0">
              <a:solidFill>
                <a:schemeClr val="bg1"/>
              </a:solidFill>
              <a:latin typeface="Arial" pitchFamily="34" charset="0"/>
              <a:cs typeface="Arial" pitchFamily="34"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8045" y="99169"/>
            <a:ext cx="493337" cy="464318"/>
          </a:xfrm>
          <a:prstGeom prst="rect">
            <a:avLst/>
          </a:prstGeom>
        </p:spPr>
      </p:pic>
      <p:sp>
        <p:nvSpPr>
          <p:cNvPr id="11" name="Rectangle 10"/>
          <p:cNvSpPr/>
          <p:nvPr/>
        </p:nvSpPr>
        <p:spPr>
          <a:xfrm>
            <a:off x="1" y="4188839"/>
            <a:ext cx="9143999" cy="400110"/>
          </a:xfrm>
          <a:prstGeom prst="rect">
            <a:avLst/>
          </a:prstGeom>
        </p:spPr>
        <p:txBody>
          <a:bodyPr wrap="square">
            <a:spAutoFit/>
          </a:bodyPr>
          <a:lstStyle/>
          <a:p>
            <a:pPr algn="ctr">
              <a:spcBef>
                <a:spcPts val="533"/>
              </a:spcBef>
              <a:spcAft>
                <a:spcPts val="400"/>
              </a:spcAft>
            </a:pPr>
            <a:r>
              <a:rPr lang="en-US" sz="2000" b="1" dirty="0" smtClean="0">
                <a:solidFill>
                  <a:schemeClr val="tx1"/>
                </a:solidFill>
                <a:latin typeface="Calibri" panose="020F0502020204030204" pitchFamily="34" charset="0"/>
                <a:cs typeface="Calibri" panose="020F0502020204030204" pitchFamily="34" charset="0"/>
              </a:rPr>
              <a:t>Các tác giả: </a:t>
            </a:r>
            <a:r>
              <a:rPr lang="en-US" sz="2000" dirty="0" smtClean="0">
                <a:solidFill>
                  <a:schemeClr val="tx1"/>
                </a:solidFill>
                <a:latin typeface="Calibri" panose="020F0502020204030204" pitchFamily="34" charset="0"/>
                <a:cs typeface="Calibri" panose="020F0502020204030204" pitchFamily="34" charset="0"/>
              </a:rPr>
              <a:t>Nguyễn Thị Thanh Bình, Trần Văn Minh, Nguyễn Thị Nga.</a:t>
            </a:r>
            <a:endParaRPr lang="en-US" sz="2000" dirty="0">
              <a:solidFill>
                <a:schemeClr val="tx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4419" y="1021056"/>
            <a:ext cx="2293626" cy="2760543"/>
          </a:xfrm>
          <a:prstGeom prst="rect">
            <a:avLst/>
          </a:prstGeom>
        </p:spPr>
      </p:pic>
    </p:spTree>
    <p:extLst>
      <p:ext uri="{BB962C8B-B14F-4D97-AF65-F5344CB8AC3E}">
        <p14:creationId xmlns:p14="http://schemas.microsoft.com/office/powerpoint/2010/main" val="244662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4</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549578" y="219015"/>
            <a:ext cx="617126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400" dirty="0" smtClean="0">
                <a:solidFill>
                  <a:schemeClr val="tx1"/>
                </a:solidFill>
                <a:effectLst>
                  <a:outerShdw blurRad="50800" dist="38100" dir="5400000" algn="t" rotWithShape="0">
                    <a:prstClr val="black">
                      <a:alpha val="40000"/>
                    </a:prstClr>
                  </a:outerShdw>
                </a:effectLst>
                <a:latin typeface="+mn-lt"/>
                <a:cs typeface="Calibri" panose="020F0502020204030204" pitchFamily="34" charset="0"/>
              </a:rPr>
              <a:t>GIỚI THIỆU CHUNG</a:t>
            </a:r>
            <a:endParaRPr lang="en-US" sz="2400" dirty="0">
              <a:solidFill>
                <a:schemeClr val="tx1"/>
              </a:solidFill>
              <a:effectLst>
                <a:outerShdw blurRad="50800" dist="38100" dir="5400000" algn="t" rotWithShape="0">
                  <a:prstClr val="black">
                    <a:alpha val="40000"/>
                  </a:prstClr>
                </a:outerShdw>
              </a:effectLst>
              <a:latin typeface="+mn-lt"/>
              <a:cs typeface="Calibri" panose="020F0502020204030204" pitchFamily="34" charset="0"/>
            </a:endParaRPr>
          </a:p>
        </p:txBody>
      </p:sp>
      <p:sp>
        <p:nvSpPr>
          <p:cNvPr id="5" name="Rectangle 4"/>
          <p:cNvSpPr/>
          <p:nvPr/>
        </p:nvSpPr>
        <p:spPr>
          <a:xfrm>
            <a:off x="59529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819" y="781235"/>
            <a:ext cx="7934597" cy="1154162"/>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Các kiến thức âm nhạc do Chương trình </a:t>
            </a:r>
            <a:r>
              <a:rPr lang="en-US" sz="2000" dirty="0" smtClean="0">
                <a:latin typeface="Calibri" panose="020F0502020204030204" pitchFamily="34" charset="0"/>
                <a:ea typeface="Calibri" panose="020F0502020204030204" pitchFamily="34" charset="0"/>
                <a:cs typeface="Calibri" panose="020F0502020204030204" pitchFamily="34" charset="0"/>
              </a:rPr>
              <a:t>giáo dục phổ thông mới 12/2018 quy </a:t>
            </a:r>
            <a:r>
              <a:rPr lang="en-US" sz="2000" dirty="0">
                <a:latin typeface="Calibri" panose="020F0502020204030204" pitchFamily="34" charset="0"/>
                <a:ea typeface="Calibri" panose="020F0502020204030204" pitchFamily="34" charset="0"/>
                <a:cs typeface="Calibri" panose="020F0502020204030204" pitchFamily="34" charset="0"/>
              </a:rPr>
              <a:t>định được tiếp cận hợp lí, phù hợp với năng lực tiếp thu của đại đa số học sinh ở các vùng miền khác nhau.</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p:cNvGrpSpPr/>
          <p:nvPr/>
        </p:nvGrpSpPr>
        <p:grpSpPr>
          <a:xfrm>
            <a:off x="2293066" y="1943100"/>
            <a:ext cx="4318750" cy="3009000"/>
            <a:chOff x="2014585" y="1943100"/>
            <a:chExt cx="4557871" cy="3200400"/>
          </a:xfrm>
          <a:effectLst>
            <a:glow rad="50800">
              <a:srgbClr val="006EB5">
                <a:alpha val="50000"/>
              </a:srgbClr>
            </a:glow>
          </a:effectLst>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585" y="1943100"/>
              <a:ext cx="2278963" cy="3200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548" y="1943100"/>
              <a:ext cx="2278908" cy="3200400"/>
            </a:xfrm>
            <a:prstGeom prst="rect">
              <a:avLst/>
            </a:prstGeom>
          </p:spPr>
        </p:pic>
      </p:grpSp>
    </p:spTree>
    <p:extLst>
      <p:ext uri="{BB962C8B-B14F-4D97-AF65-F5344CB8AC3E}">
        <p14:creationId xmlns:p14="http://schemas.microsoft.com/office/powerpoint/2010/main" val="30590548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5</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549578" y="219015"/>
            <a:ext cx="617126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40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GIỚI THIỆU CHUNG</a:t>
            </a:r>
            <a:endParaRPr lang="en-US" sz="240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5" name="Rectangle 4"/>
          <p:cNvSpPr/>
          <p:nvPr/>
        </p:nvSpPr>
        <p:spPr>
          <a:xfrm>
            <a:off x="59529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803" y="808594"/>
            <a:ext cx="4724537" cy="3985706"/>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a:latin typeface="Calibri" panose="020F0502020204030204" pitchFamily="34" charset="0"/>
                <a:ea typeface="Calibri" panose="020F0502020204030204" pitchFamily="34" charset="0"/>
                <a:cs typeface="Calibri" panose="020F0502020204030204" pitchFamily="34" charset="0"/>
              </a:rPr>
              <a:t>Trong sách Âm nhạc 1, các hoạt động hình thành kiến thức (khám phá), rèn luyện kĩ năng (luyện tập) và hoạt động thực hành (vận dụng) có sự hài hòa, tạo điều kiện cho học sinh hình thành năng lực theo đặc thù của môn học Âm nhạc. Đó là các năng lực: thể hiện, hiểu biết/ cảm thụ, vận dụng/ sáng tạo. Từ đó hình thành năng lực thẩm mĩ nói chung và thẩm mĩ âm nhạc nói riêng theo định hướng của Chương trình tổng thể</a:t>
            </a:r>
            <a:r>
              <a:rPr lang="en-US" sz="2000" dirty="0" smtClean="0">
                <a:latin typeface="Calibri" panose="020F0502020204030204" pitchFamily="34" charset="0"/>
                <a:ea typeface="Calibri" panose="020F0502020204030204" pitchFamily="34" charset="0"/>
                <a:cs typeface="Calibri" panose="020F0502020204030204" pitchFamily="34" charset="0"/>
              </a:rPr>
              <a:t>.</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p:cNvGrpSpPr/>
          <p:nvPr/>
        </p:nvGrpSpPr>
        <p:grpSpPr>
          <a:xfrm>
            <a:off x="5164841" y="1523357"/>
            <a:ext cx="3835519" cy="2762041"/>
            <a:chOff x="5164853" y="781235"/>
            <a:chExt cx="3835519" cy="2762041"/>
          </a:xfrm>
          <a:effectLst>
            <a:glow rad="50800">
              <a:srgbClr val="006EB7">
                <a:alpha val="50000"/>
              </a:srgbClr>
            </a:glow>
          </a:effectLst>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853" y="781235"/>
              <a:ext cx="1967290" cy="276204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729" y="781235"/>
              <a:ext cx="1966643" cy="2761488"/>
            </a:xfrm>
            <a:prstGeom prst="rect">
              <a:avLst/>
            </a:prstGeom>
          </p:spPr>
        </p:pic>
      </p:grpSp>
    </p:spTree>
    <p:extLst>
      <p:ext uri="{BB962C8B-B14F-4D97-AF65-F5344CB8AC3E}">
        <p14:creationId xmlns:p14="http://schemas.microsoft.com/office/powerpoint/2010/main" val="28173728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6</a:t>
            </a:fld>
            <a:endParaRPr lang="en" sz="1200" b="1">
              <a:solidFill>
                <a:srgbClr val="FFFFFF"/>
              </a:solidFill>
              <a:latin typeface="Roboto Condensed"/>
              <a:ea typeface="Roboto Condensed"/>
              <a:cs typeface="Roboto Condensed"/>
              <a:sym typeface="Roboto Condensed"/>
            </a:endParaRPr>
          </a:p>
        </p:txBody>
      </p:sp>
      <p:sp>
        <p:nvSpPr>
          <p:cNvPr id="4" name="Rectangle 3"/>
          <p:cNvSpPr/>
          <p:nvPr/>
        </p:nvSpPr>
        <p:spPr>
          <a:xfrm>
            <a:off x="496739" y="880166"/>
            <a:ext cx="7752957" cy="1508105"/>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a:latin typeface="Calibri" panose="020F0502020204030204" pitchFamily="34" charset="0"/>
                <a:ea typeface="Calibri" panose="020F0502020204030204" pitchFamily="34" charset="0"/>
                <a:cs typeface="Calibri" panose="020F0502020204030204" pitchFamily="34" charset="0"/>
              </a:rPr>
              <a:t>Để tiện cho việc theo dõi của giáo viên và học sinh, các chủ đề có đánh số thứ tự các hoạt động bằng màu sắc khác nhau để phân biệt các hoạt động: khởi động, khám phá, luyện tập và ứng dụng (lớp 1 chưa có hoạt động tìm tòi, sáng tạo).</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267" t="6038" r="14482" b="68703"/>
          <a:stretch/>
        </p:blipFill>
        <p:spPr>
          <a:xfrm>
            <a:off x="2032806" y="2443015"/>
            <a:ext cx="5078389" cy="2542726"/>
          </a:xfrm>
          <a:prstGeom prst="roundRect">
            <a:avLst/>
          </a:prstGeom>
          <a:effectLst>
            <a:glow rad="50800">
              <a:srgbClr val="006BB0">
                <a:alpha val="50000"/>
              </a:srgbClr>
            </a:glow>
          </a:effectLst>
        </p:spPr>
      </p:pic>
      <p:sp>
        <p:nvSpPr>
          <p:cNvPr id="6" name="Title 1"/>
          <p:cNvSpPr txBox="1">
            <a:spLocks/>
          </p:cNvSpPr>
          <p:nvPr/>
        </p:nvSpPr>
        <p:spPr>
          <a:xfrm>
            <a:off x="549578" y="219015"/>
            <a:ext cx="617126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40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GIỚI THIỆU CHUNG</a:t>
            </a:r>
            <a:endParaRPr lang="en-US" sz="240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7" name="Rectangle 6"/>
          <p:cNvSpPr/>
          <p:nvPr/>
        </p:nvSpPr>
        <p:spPr>
          <a:xfrm>
            <a:off x="59529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7845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7</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351458" y="219015"/>
            <a:ext cx="819818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000" spc="-7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SGK TẠO ĐIỀU KIỆN CHO HỌC SINH HỌC TÍCH CỰC VÀ HIỆU QUẢ</a:t>
            </a:r>
            <a:endParaRPr lang="en-US" sz="2000" spc="-7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5" name="Rectangle 4"/>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1458" y="902918"/>
            <a:ext cx="8373442" cy="1154162"/>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a:latin typeface="Calibri" panose="020F0502020204030204" pitchFamily="34" charset="0"/>
                <a:ea typeface="Calibri" panose="020F0502020204030204" pitchFamily="34" charset="0"/>
                <a:cs typeface="Calibri" panose="020F0502020204030204" pitchFamily="34" charset="0"/>
              </a:rPr>
              <a:t>Sách thuận lợi cho việc tự học của học sinh, dễ dàng cho việc sử dụng của giáo viên đồng thời phụ huynh cũng có thể căn cứ vào sách giáo khoa để theo dõi, phối hợp hỗ trợ học sinh học tập.</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p:cNvSpPr/>
          <p:nvPr/>
        </p:nvSpPr>
        <p:spPr>
          <a:xfrm>
            <a:off x="240968" y="2128183"/>
            <a:ext cx="8419162" cy="2569934"/>
          </a:xfrm>
          <a:prstGeom prst="rect">
            <a:avLst/>
          </a:prstGeom>
        </p:spPr>
        <p:txBody>
          <a:bodyPr wrap="square">
            <a:spAutoFit/>
          </a:bodyPr>
          <a:lstStyle/>
          <a:p>
            <a:pPr marL="434975" indent="-342900" algn="just">
              <a:lnSpc>
                <a:spcPct val="115000"/>
              </a:lnSpc>
              <a:spcBef>
                <a:spcPts val="565"/>
              </a:spcBef>
              <a:spcAft>
                <a:spcPts val="285"/>
              </a:spcAft>
              <a:buFont typeface="Arial" panose="020B0604020202020204" pitchFamily="34" charset="0"/>
              <a:buChar char="•"/>
              <a:tabLst>
                <a:tab pos="92075" algn="l"/>
              </a:tabLst>
            </a:pPr>
            <a:r>
              <a:rPr lang="en-US" sz="2000" dirty="0">
                <a:latin typeface="Calibri" panose="020F0502020204030204" pitchFamily="34" charset="0"/>
                <a:ea typeface="Calibri" panose="020F0502020204030204" pitchFamily="34" charset="0"/>
                <a:cs typeface="Calibri" panose="020F0502020204030204" pitchFamily="34" charset="0"/>
              </a:rPr>
              <a:t>Đối với môn học Âm nhạc có giáo viên chuyên trách giảng dạy, việc tiếp cận với sách giáo khoa mới không có gì khó khăn vì những nội dung kiến thức và phương pháp giảng dạy tuy có những điểm mới (so với Chương trình hiện hành) nhưng thật sự rất đơn giản, hấp dẫn và phù hợp với học sinh lớp 1. Sau khi được giáo viên giới thiệu và hướng dẫn khám phá, luyện tập, thực hành, học sinh hoàn toàn có thể tự học để hình thành kiến thức, kĩ năng theo yêu cầu cần đạt của Chương trình qui định.</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19859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1000"/>
                                        <p:tgtEl>
                                          <p:spTgt spid="9">
                                            <p:txEl>
                                              <p:pRg st="0" end="0"/>
                                            </p:txEl>
                                          </p:spTgt>
                                        </p:tgtEl>
                                      </p:cBhvr>
                                    </p:animEffect>
                                    <p:anim calcmode="lin" valueType="num">
                                      <p:cBhvr>
                                        <p:cTn id="2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8</a:t>
            </a:fld>
            <a:endParaRPr lang="en" sz="1200" b="1">
              <a:solidFill>
                <a:srgbClr val="FFFFFF"/>
              </a:solidFill>
              <a:latin typeface="Roboto Condensed"/>
              <a:ea typeface="Roboto Condensed"/>
              <a:cs typeface="Roboto Condensed"/>
              <a:sym typeface="Roboto Condensed"/>
            </a:endParaRPr>
          </a:p>
        </p:txBody>
      </p:sp>
      <p:sp>
        <p:nvSpPr>
          <p:cNvPr id="4" name="Title 1"/>
          <p:cNvSpPr txBox="1">
            <a:spLocks/>
          </p:cNvSpPr>
          <p:nvPr/>
        </p:nvSpPr>
        <p:spPr>
          <a:xfrm>
            <a:off x="351458" y="219015"/>
            <a:ext cx="7908622" cy="4632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0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SÁCH CÓ ĐỘ MỞ THÍCH HỢP, </a:t>
            </a:r>
            <a:r>
              <a:rPr lang="en-US" sz="20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THUẬN TIỆN CHO VIỆC BỔ SUNG</a:t>
            </a:r>
          </a:p>
          <a:p>
            <a:pPr algn="ctr"/>
            <a:r>
              <a:rPr lang="en-US" sz="2000" spc="-50" dirty="0" smtClean="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KIẾN THỨC VÙNG </a:t>
            </a:r>
            <a:r>
              <a:rPr lang="en-US" sz="20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rPr>
              <a:t>MIỀN.</a:t>
            </a:r>
            <a:endParaRPr lang="vi-VN" sz="2000" spc="-50" dirty="0">
              <a:solidFill>
                <a:schemeClr val="tx1"/>
              </a:solidFill>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5" name="Rectangle 4"/>
          <p:cNvSpPr/>
          <p:nvPr/>
        </p:nvSpPr>
        <p:spPr>
          <a:xfrm>
            <a:off x="397178" y="636584"/>
            <a:ext cx="666823" cy="45720"/>
          </a:xfrm>
          <a:prstGeom prst="rect">
            <a:avLst/>
          </a:prstGeom>
          <a:solidFill>
            <a:srgbClr val="0077BE"/>
          </a:solidFill>
          <a:ln>
            <a:solidFill>
              <a:srgbClr val="007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1458" y="1069393"/>
            <a:ext cx="8457262" cy="1133387"/>
          </a:xfrm>
          <a:prstGeom prst="rect">
            <a:avLst/>
          </a:prstGeom>
        </p:spPr>
        <p:txBody>
          <a:bodyPr wrap="square">
            <a:spAutoFit/>
          </a:bodyPr>
          <a:lstStyle/>
          <a:p>
            <a:pPr marL="342900" indent="-342900" algn="just">
              <a:lnSpc>
                <a:spcPct val="115000"/>
              </a:lnSpc>
              <a:spcBef>
                <a:spcPts val="565"/>
              </a:spcBef>
              <a:spcAft>
                <a:spcPts val="285"/>
              </a:spcAft>
              <a:buFont typeface="Arial" panose="020B0604020202020204" pitchFamily="34" charset="0"/>
              <a:buChar char="•"/>
              <a:tabLst>
                <a:tab pos="0" algn="l"/>
              </a:tabLst>
            </a:pPr>
            <a:r>
              <a:rPr lang="en-US" sz="2000" dirty="0" smtClean="0">
                <a:latin typeface="Calibri" panose="020F0502020204030204" pitchFamily="34" charset="0"/>
                <a:ea typeface="Calibri" panose="020F0502020204030204" pitchFamily="34" charset="0"/>
                <a:cs typeface="Calibri" panose="020F0502020204030204" pitchFamily="34" charset="0"/>
              </a:rPr>
              <a:t>Sách </a:t>
            </a:r>
            <a:r>
              <a:rPr lang="en-US" sz="2000" dirty="0">
                <a:latin typeface="Calibri" panose="020F0502020204030204" pitchFamily="34" charset="0"/>
                <a:ea typeface="Calibri" panose="020F0502020204030204" pitchFamily="34" charset="0"/>
                <a:cs typeface="Calibri" panose="020F0502020204030204" pitchFamily="34" charset="0"/>
              </a:rPr>
              <a:t>không qui định “cứng” những bài hát bắt buộc học sinh phải học mà giáo viên có thể  lựa chọn bài ở phần phụ lục sách để thay thế hoặc bài hát </a:t>
            </a:r>
            <a:r>
              <a:rPr lang="en-US" sz="2000" dirty="0" smtClean="0">
                <a:latin typeface="Calibri" panose="020F0502020204030204" pitchFamily="34" charset="0"/>
                <a:ea typeface="Calibri" panose="020F0502020204030204" pitchFamily="34" charset="0"/>
                <a:cs typeface="Calibri" panose="020F0502020204030204" pitchFamily="34" charset="0"/>
              </a:rPr>
              <a:t>địa </a:t>
            </a:r>
            <a:r>
              <a:rPr lang="en-US" sz="2000" dirty="0">
                <a:latin typeface="Calibri" panose="020F0502020204030204" pitchFamily="34" charset="0"/>
                <a:ea typeface="Calibri" panose="020F0502020204030204" pitchFamily="34" charset="0"/>
                <a:cs typeface="Calibri" panose="020F0502020204030204" pitchFamily="34" charset="0"/>
              </a:rPr>
              <a:t>phương (nếu có). </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38822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t>9</a:t>
            </a:fld>
            <a:endParaRPr lang="en" sz="1200" b="1">
              <a:solidFill>
                <a:srgbClr val="FFFFFF"/>
              </a:solidFill>
              <a:latin typeface="Roboto Condensed"/>
              <a:ea typeface="Roboto Condensed"/>
              <a:cs typeface="Roboto Condensed"/>
              <a:sym typeface="Roboto Condensed"/>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22" y="649891"/>
            <a:ext cx="2742674" cy="3851309"/>
          </a:xfrm>
          <a:prstGeom prst="rect">
            <a:avLst/>
          </a:prstGeom>
          <a:effectLst>
            <a:glow rad="50800">
              <a:srgbClr val="0077C1">
                <a:alpha val="50000"/>
              </a:srgbClr>
            </a:glo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4" y="646096"/>
            <a:ext cx="2743200" cy="3851309"/>
          </a:xfrm>
          <a:prstGeom prst="rect">
            <a:avLst/>
          </a:prstGeom>
          <a:effectLst>
            <a:glow rad="50800">
              <a:srgbClr val="0077C1">
                <a:alpha val="50000"/>
              </a:srgbClr>
            </a:glo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55556"/>
          <a:stretch/>
        </p:blipFill>
        <p:spPr>
          <a:xfrm>
            <a:off x="6267232" y="650658"/>
            <a:ext cx="2635572" cy="1644535"/>
          </a:xfrm>
          <a:prstGeom prst="rect">
            <a:avLst/>
          </a:prstGeom>
          <a:effectLst>
            <a:glow rad="50800">
              <a:srgbClr val="0077C1">
                <a:alpha val="50000"/>
              </a:srgbClr>
            </a:glo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4593"/>
          <a:stretch/>
        </p:blipFill>
        <p:spPr>
          <a:xfrm>
            <a:off x="6267232" y="2465975"/>
            <a:ext cx="2616337" cy="2035225"/>
          </a:xfrm>
          <a:prstGeom prst="rect">
            <a:avLst/>
          </a:prstGeom>
          <a:effectLst>
            <a:glow rad="50800">
              <a:srgbClr val="0077C1">
                <a:alpha val="50000"/>
              </a:srgbClr>
            </a:glow>
          </a:effectLst>
        </p:spPr>
      </p:pic>
    </p:spTree>
    <p:extLst>
      <p:ext uri="{BB962C8B-B14F-4D97-AF65-F5344CB8AC3E}">
        <p14:creationId xmlns:p14="http://schemas.microsoft.com/office/powerpoint/2010/main" val="3593739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11635</TotalTime>
  <Words>1451</Words>
  <Application>Microsoft Office PowerPoint</Application>
  <PresentationFormat>On-screen Show (16:9)</PresentationFormat>
  <Paragraphs>98</Paragraphs>
  <Slides>22</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맑은 고딕</vt:lpstr>
      <vt:lpstr>Arial</vt:lpstr>
      <vt:lpstr>Arvo</vt:lpstr>
      <vt:lpstr>Calibri</vt:lpstr>
      <vt:lpstr>Calibri Light</vt:lpstr>
      <vt:lpstr>Roboto Condensed</vt:lpstr>
      <vt:lpstr>Roboto Condensed Light</vt:lpstr>
      <vt:lpstr>Times New Roman</vt:lpstr>
      <vt:lpstr>Salerio template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ON RESULTS OF  SCIENTIFIC RESEARCH, TECHNOLOGY AND EDUCATION</dc:title>
  <dc:creator>User</dc:creator>
  <cp:lastModifiedBy>TrangDTT</cp:lastModifiedBy>
  <cp:revision>612</cp:revision>
  <cp:lastPrinted>2019-12-25T03:55:07Z</cp:lastPrinted>
  <dcterms:modified xsi:type="dcterms:W3CDTF">2020-01-13T08:49:26Z</dcterms:modified>
</cp:coreProperties>
</file>